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5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6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7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7" r:id="rId2"/>
    <p:sldId id="258" r:id="rId3"/>
    <p:sldId id="342" r:id="rId4"/>
    <p:sldId id="378" r:id="rId5"/>
    <p:sldId id="379" r:id="rId6"/>
    <p:sldId id="380" r:id="rId7"/>
    <p:sldId id="381" r:id="rId8"/>
    <p:sldId id="335" r:id="rId9"/>
    <p:sldId id="301" r:id="rId10"/>
    <p:sldId id="302" r:id="rId11"/>
    <p:sldId id="348" r:id="rId12"/>
    <p:sldId id="343" r:id="rId13"/>
    <p:sldId id="303" r:id="rId14"/>
    <p:sldId id="304" r:id="rId15"/>
    <p:sldId id="357" r:id="rId16"/>
    <p:sldId id="361" r:id="rId17"/>
    <p:sldId id="364" r:id="rId18"/>
    <p:sldId id="306" r:id="rId19"/>
    <p:sldId id="329" r:id="rId20"/>
    <p:sldId id="307" r:id="rId21"/>
    <p:sldId id="322" r:id="rId22"/>
    <p:sldId id="321" r:id="rId23"/>
    <p:sldId id="323" r:id="rId24"/>
    <p:sldId id="324" r:id="rId25"/>
    <p:sldId id="325" r:id="rId26"/>
    <p:sldId id="326" r:id="rId27"/>
    <p:sldId id="327" r:id="rId28"/>
    <p:sldId id="328" r:id="rId29"/>
    <p:sldId id="336" r:id="rId30"/>
    <p:sldId id="308" r:id="rId31"/>
    <p:sldId id="309" r:id="rId32"/>
    <p:sldId id="310" r:id="rId33"/>
    <p:sldId id="311" r:id="rId34"/>
    <p:sldId id="344" r:id="rId35"/>
    <p:sldId id="337" r:id="rId36"/>
    <p:sldId id="382" r:id="rId37"/>
    <p:sldId id="333" r:id="rId38"/>
    <p:sldId id="345" r:id="rId39"/>
    <p:sldId id="312" r:id="rId40"/>
    <p:sldId id="338" r:id="rId41"/>
    <p:sldId id="375" r:id="rId42"/>
    <p:sldId id="376" r:id="rId43"/>
    <p:sldId id="377" r:id="rId44"/>
    <p:sldId id="341" r:id="rId45"/>
    <p:sldId id="314" r:id="rId46"/>
    <p:sldId id="350" r:id="rId47"/>
    <p:sldId id="351" r:id="rId48"/>
    <p:sldId id="352" r:id="rId49"/>
    <p:sldId id="353" r:id="rId50"/>
    <p:sldId id="354" r:id="rId51"/>
    <p:sldId id="370" r:id="rId52"/>
    <p:sldId id="371" r:id="rId53"/>
    <p:sldId id="372" r:id="rId54"/>
    <p:sldId id="373" r:id="rId55"/>
    <p:sldId id="374" r:id="rId56"/>
    <p:sldId id="318" r:id="rId57"/>
    <p:sldId id="355" r:id="rId58"/>
    <p:sldId id="319" r:id="rId59"/>
    <p:sldId id="280" r:id="rId60"/>
    <p:sldId id="287" r:id="rId61"/>
    <p:sldId id="346" r:id="rId62"/>
    <p:sldId id="365" r:id="rId63"/>
    <p:sldId id="366" r:id="rId64"/>
    <p:sldId id="367" r:id="rId65"/>
    <p:sldId id="368" r:id="rId66"/>
    <p:sldId id="369" r:id="rId67"/>
    <p:sldId id="331" r:id="rId68"/>
    <p:sldId id="332" r:id="rId6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0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6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recon.info\shares\ZACPT\Projects\Projects\109343%20%20%20Richards%20Bay%20Recon%20Strategy\03%20Prj%20Delivery\02%20Water%20requirements\Water%20Usage,%20Abstraction%20and%20Treatment%20Volum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ridwen.salisbury\Documents\RBay\Water%20Usage,%20Abstraction%20and%20Treatment%20Volum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ridwen.salisbury\Documents\RBay\Water%20Usage,%20Abstraction%20and%20Treatment%20Volum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ridwen.salisbury\Documents\RBay\Water%20Usage,%20Abstraction%20and%20Treatment%20Volum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ridwen.salisbury\Documents\RBay\Water%20Usage,%20Abstraction%20and%20Treatment%20Volum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Historical Water</a:t>
            </a:r>
            <a:r>
              <a:rPr lang="en-US" sz="1400" baseline="0"/>
              <a:t> </a:t>
            </a:r>
            <a:r>
              <a:rPr lang="en-US" sz="1400"/>
              <a:t>Use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680644209414651"/>
          <c:y val="0.13388964201670561"/>
          <c:w val="0.71301604311295408"/>
          <c:h val="0.69692439602621081"/>
        </c:manualLayout>
      </c:layout>
      <c:lineChart>
        <c:grouping val="standard"/>
        <c:varyColors val="0"/>
        <c:ser>
          <c:idx val="0"/>
          <c:order val="0"/>
          <c:tx>
            <c:v>Industrial</c:v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'Historical Usage'!$C$28:$H$28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'Historical Usage'!$C$40:$H$40</c:f>
              <c:numCache>
                <c:formatCode>_(* #,##0.00_);_(* \(#,##0.00\);_(* "-"??_);_(@_)</c:formatCode>
                <c:ptCount val="6"/>
                <c:pt idx="0">
                  <c:v>70.571466000000001</c:v>
                </c:pt>
                <c:pt idx="1">
                  <c:v>72.466536012867607</c:v>
                </c:pt>
                <c:pt idx="2">
                  <c:v>69.220203289576887</c:v>
                </c:pt>
                <c:pt idx="3">
                  <c:v>68.861060934012983</c:v>
                </c:pt>
                <c:pt idx="4">
                  <c:v>56.809941846167376</c:v>
                </c:pt>
                <c:pt idx="5">
                  <c:v>54.491332615971743</c:v>
                </c:pt>
              </c:numCache>
            </c:numRef>
          </c:val>
          <c:smooth val="0"/>
        </c:ser>
        <c:ser>
          <c:idx val="1"/>
          <c:order val="1"/>
          <c:tx>
            <c:v>Domestic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'Historical Usage'!$C$28:$H$28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'Historical Usage'!$C$46:$H$46</c:f>
              <c:numCache>
                <c:formatCode>_(* #,##0.00_);_(* \(#,##0.00\);_(* "-"??_);_(@_)</c:formatCode>
                <c:ptCount val="6"/>
                <c:pt idx="0">
                  <c:v>34.882676999999994</c:v>
                </c:pt>
                <c:pt idx="1">
                  <c:v>34.013450167132198</c:v>
                </c:pt>
                <c:pt idx="2">
                  <c:v>32.370330561098925</c:v>
                </c:pt>
                <c:pt idx="3">
                  <c:v>36.624064064682173</c:v>
                </c:pt>
                <c:pt idx="4">
                  <c:v>38.954498838035192</c:v>
                </c:pt>
                <c:pt idx="5">
                  <c:v>42.579740999999999</c:v>
                </c:pt>
              </c:numCache>
            </c:numRef>
          </c:val>
          <c:smooth val="0"/>
        </c:ser>
        <c:ser>
          <c:idx val="2"/>
          <c:order val="2"/>
          <c:tx>
            <c:v>Total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'Historical Usage'!$C$28:$H$28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'Historical Usage'!$C$47:$H$47</c:f>
              <c:numCache>
                <c:formatCode>_(* #,##0.00_);_(* \(#,##0.00\);_(* "-"??_);_(@_)</c:formatCode>
                <c:ptCount val="6"/>
                <c:pt idx="0">
                  <c:v>105.45414299999999</c:v>
                </c:pt>
                <c:pt idx="1">
                  <c:v>106.4799861799998</c:v>
                </c:pt>
                <c:pt idx="2">
                  <c:v>101.59053385067581</c:v>
                </c:pt>
                <c:pt idx="3">
                  <c:v>105.48512499869516</c:v>
                </c:pt>
                <c:pt idx="4">
                  <c:v>95.764440684202569</c:v>
                </c:pt>
                <c:pt idx="5">
                  <c:v>97.071073615971741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622848"/>
        <c:axId val="96629120"/>
      </c:lineChart>
      <c:catAx>
        <c:axId val="9662284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Year</a:t>
                </a:r>
              </a:p>
            </c:rich>
          </c:tx>
          <c:layout>
            <c:manualLayout>
              <c:xMode val="edge"/>
              <c:yMode val="edge"/>
              <c:x val="0.4492739201665133"/>
              <c:y val="0.912285594634485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6629120"/>
        <c:crosses val="autoZero"/>
        <c:auto val="1"/>
        <c:lblAlgn val="ctr"/>
        <c:lblOffset val="80"/>
        <c:noMultiLvlLbl val="0"/>
      </c:catAx>
      <c:valAx>
        <c:axId val="96629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Million</a:t>
                </a:r>
                <a:r>
                  <a:rPr lang="en-US" sz="1800" baseline="0"/>
                  <a:t> </a:t>
                </a:r>
                <a:r>
                  <a:rPr lang="en-US" sz="1800"/>
                  <a:t>m</a:t>
                </a:r>
                <a:r>
                  <a:rPr lang="en-US" sz="1800" baseline="30000"/>
                  <a:t>3</a:t>
                </a:r>
                <a:r>
                  <a:rPr lang="en-US" sz="1800"/>
                  <a:t>/a</a:t>
                </a:r>
              </a:p>
            </c:rich>
          </c:tx>
          <c:layout/>
          <c:overlay val="0"/>
        </c:title>
        <c:numFmt formatCode="_(* #,##0_);_(* \(#,##0\);_(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6622848"/>
        <c:crossesAt val="1"/>
        <c:crossBetween val="midCat"/>
      </c:valAx>
      <c:spPr>
        <a:gradFill>
          <a:gsLst>
            <a:gs pos="0">
              <a:schemeClr val="accent1">
                <a:tint val="66000"/>
                <a:satMod val="160000"/>
                <a:lumMod val="0"/>
                <a:lumOff val="100000"/>
                <a:alpha val="55000"/>
              </a:schemeClr>
            </a:gs>
            <a:gs pos="93750">
              <a:srgbClr val="E1F3E7"/>
            </a:gs>
            <a:gs pos="87500">
              <a:srgbClr val="DAF1EF"/>
            </a:gs>
            <a:gs pos="75000">
              <a:srgbClr val="CCECFF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9525" cmpd="sng">
          <a:solidFill>
            <a:schemeClr val="tx1">
              <a:lumMod val="60000"/>
              <a:lumOff val="40000"/>
            </a:schemeClr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ysClr val="window" lastClr="FFFFFF">
          <a:lumMod val="65000"/>
        </a:sysClr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GB" sz="1400" dirty="0"/>
              <a:t>Annual Water </a:t>
            </a:r>
            <a:r>
              <a:rPr lang="en-GB" sz="1400" dirty="0" smtClean="0"/>
              <a:t>Production</a:t>
            </a:r>
            <a:endParaRPr lang="en-GB" sz="1400" dirty="0"/>
          </a:p>
        </c:rich>
      </c:tx>
      <c:layout>
        <c:manualLayout>
          <c:xMode val="edge"/>
          <c:yMode val="edge"/>
          <c:x val="0.51259504505351872"/>
          <c:y val="0.756572402004749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4848285332681213E-2"/>
          <c:y val="6.997247434904641E-2"/>
          <c:w val="0.46861133580390901"/>
          <c:h val="0.80310261606520528"/>
        </c:manualLayout>
      </c:layout>
      <c:pieChart>
        <c:varyColors val="1"/>
        <c:ser>
          <c:idx val="0"/>
          <c:order val="0"/>
          <c:tx>
            <c:strRef>
              <c:f>WTW!$A$19</c:f>
              <c:strCache>
                <c:ptCount val="1"/>
                <c:pt idx="0">
                  <c:v>Annual Water Production (Mm3)</c:v>
                </c:pt>
              </c:strCache>
            </c:strRef>
          </c:tx>
          <c:cat>
            <c:strRef>
              <c:f>WTW!$A$21:$A$24</c:f>
              <c:strCache>
                <c:ptCount val="4"/>
                <c:pt idx="0">
                  <c:v>Esikhaleni</c:v>
                </c:pt>
                <c:pt idx="1">
                  <c:v>Ngwelezane</c:v>
                </c:pt>
                <c:pt idx="2">
                  <c:v>Mzingazi</c:v>
                </c:pt>
                <c:pt idx="3">
                  <c:v>Nsezi</c:v>
                </c:pt>
              </c:strCache>
            </c:strRef>
          </c:cat>
          <c:val>
            <c:numRef>
              <c:f>WTW!$G$21:$G$24</c:f>
              <c:numCache>
                <c:formatCode>_(* #,##0.00_);_(* \(#,##0.00\);_(* "-"??_);_(@_)</c:formatCode>
                <c:ptCount val="4"/>
                <c:pt idx="0">
                  <c:v>10.498284999999999</c:v>
                </c:pt>
                <c:pt idx="1">
                  <c:v>2.0741900000000002</c:v>
                </c:pt>
                <c:pt idx="2">
                  <c:v>21.769428999999999</c:v>
                </c:pt>
                <c:pt idx="3">
                  <c:v>38.12536122735996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47087490865322"/>
          <c:y val="0.40533495105494088"/>
          <c:w val="0.15889576553358792"/>
          <c:h val="0.29615124471522331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Current Industrial Usage and Allocations</a:t>
            </a:r>
          </a:p>
        </c:rich>
      </c:tx>
      <c:layout>
        <c:manualLayout>
          <c:xMode val="edge"/>
          <c:yMode val="edge"/>
          <c:x val="0.33360537298217352"/>
          <c:y val="5.87467560586377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517492001510956E-2"/>
          <c:y val="0.16020455604435196"/>
          <c:w val="0.88728786368663215"/>
          <c:h val="0.65102458582022882"/>
        </c:manualLayout>
      </c:layout>
      <c:barChart>
        <c:barDir val="col"/>
        <c:grouping val="clustered"/>
        <c:varyColors val="0"/>
        <c:ser>
          <c:idx val="0"/>
          <c:order val="0"/>
          <c:tx>
            <c:v>Allocations</c:v>
          </c:tx>
          <c:invertIfNegative val="0"/>
          <c:cat>
            <c:strRef>
              <c:f>'Current Usage &amp; Allocations'!$B$44:$J$44</c:f>
              <c:strCache>
                <c:ptCount val="9"/>
                <c:pt idx="0">
                  <c:v>Mondi Richards Bay</c:v>
                </c:pt>
                <c:pt idx="1">
                  <c:v>RBM - total</c:v>
                </c:pt>
                <c:pt idx="2">
                  <c:v>Foskor - total</c:v>
                </c:pt>
                <c:pt idx="3">
                  <c:v>Tronox - Hillendale</c:v>
                </c:pt>
                <c:pt idx="4">
                  <c:v>Mondi Felixton</c:v>
                </c:pt>
                <c:pt idx="5">
                  <c:v>Hillside</c:v>
                </c:pt>
                <c:pt idx="6">
                  <c:v>Tongaat Hulett</c:v>
                </c:pt>
                <c:pt idx="7">
                  <c:v>RBCT</c:v>
                </c:pt>
                <c:pt idx="8">
                  <c:v>Bayside - raw</c:v>
                </c:pt>
              </c:strCache>
            </c:strRef>
          </c:cat>
          <c:val>
            <c:numRef>
              <c:f>'Current Usage &amp; Allocations'!$B$46:$J$46</c:f>
              <c:numCache>
                <c:formatCode>_(* #,##0.00_);_(* \(#,##0.00\);_(* "-"??_);_(@_)</c:formatCode>
                <c:ptCount val="9"/>
                <c:pt idx="0">
                  <c:v>32.85</c:v>
                </c:pt>
                <c:pt idx="1">
                  <c:v>30</c:v>
                </c:pt>
                <c:pt idx="2">
                  <c:v>10.439</c:v>
                </c:pt>
                <c:pt idx="3">
                  <c:v>11.482899999999999</c:v>
                </c:pt>
                <c:pt idx="4">
                  <c:v>3.15</c:v>
                </c:pt>
                <c:pt idx="5">
                  <c:v>0</c:v>
                </c:pt>
                <c:pt idx="6">
                  <c:v>1.8879999999999999</c:v>
                </c:pt>
                <c:pt idx="7">
                  <c:v>0</c:v>
                </c:pt>
                <c:pt idx="8">
                  <c:v>0.34217999999999998</c:v>
                </c:pt>
              </c:numCache>
            </c:numRef>
          </c:val>
        </c:ser>
        <c:ser>
          <c:idx val="1"/>
          <c:order val="1"/>
          <c:tx>
            <c:v>Current Usage</c:v>
          </c:tx>
          <c:invertIfNegative val="0"/>
          <c:cat>
            <c:strRef>
              <c:f>'Current Usage &amp; Allocations'!$B$44:$J$44</c:f>
              <c:strCache>
                <c:ptCount val="9"/>
                <c:pt idx="0">
                  <c:v>Mondi Richards Bay</c:v>
                </c:pt>
                <c:pt idx="1">
                  <c:v>RBM - total</c:v>
                </c:pt>
                <c:pt idx="2">
                  <c:v>Foskor - total</c:v>
                </c:pt>
                <c:pt idx="3">
                  <c:v>Tronox - Hillendale</c:v>
                </c:pt>
                <c:pt idx="4">
                  <c:v>Mondi Felixton</c:v>
                </c:pt>
                <c:pt idx="5">
                  <c:v>Hillside</c:v>
                </c:pt>
                <c:pt idx="6">
                  <c:v>Tongaat Hulett</c:v>
                </c:pt>
                <c:pt idx="7">
                  <c:v>RBCT</c:v>
                </c:pt>
                <c:pt idx="8">
                  <c:v>Bayside - raw</c:v>
                </c:pt>
              </c:strCache>
            </c:strRef>
          </c:cat>
          <c:val>
            <c:numRef>
              <c:f>'Current Usage &amp; Allocations'!$B$45:$J$45</c:f>
              <c:numCache>
                <c:formatCode>0.00</c:formatCode>
                <c:ptCount val="9"/>
                <c:pt idx="0">
                  <c:v>23.614696227359953</c:v>
                </c:pt>
                <c:pt idx="1">
                  <c:v>15.337691</c:v>
                </c:pt>
                <c:pt idx="2">
                  <c:v>7.314490000000001</c:v>
                </c:pt>
                <c:pt idx="3">
                  <c:v>3.7509860000000002</c:v>
                </c:pt>
                <c:pt idx="4">
                  <c:v>2.2155500000000004</c:v>
                </c:pt>
                <c:pt idx="5">
                  <c:v>0.78</c:v>
                </c:pt>
                <c:pt idx="6">
                  <c:v>0.70999999999999985</c:v>
                </c:pt>
                <c:pt idx="7">
                  <c:v>0.43361114678195012</c:v>
                </c:pt>
                <c:pt idx="8">
                  <c:v>0.34217999999999993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833920"/>
        <c:axId val="98835456"/>
      </c:barChart>
      <c:catAx>
        <c:axId val="98833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8835456"/>
        <c:crosses val="autoZero"/>
        <c:auto val="1"/>
        <c:lblAlgn val="ctr"/>
        <c:lblOffset val="100"/>
        <c:noMultiLvlLbl val="0"/>
      </c:catAx>
      <c:valAx>
        <c:axId val="988354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Mm</a:t>
                </a:r>
                <a:r>
                  <a:rPr lang="en-US" sz="1600" baseline="30000"/>
                  <a:t>3</a:t>
                </a:r>
                <a:r>
                  <a:rPr lang="en-US" sz="1600"/>
                  <a:t>/a</a:t>
                </a:r>
              </a:p>
            </c:rich>
          </c:tx>
          <c:layout/>
          <c:overlay val="0"/>
        </c:title>
        <c:numFmt formatCode="_(* #,##0.00_);_(* \(#,##0.00\);_(* &quot;-&quot;??_);_(@_)" sourceLinked="1"/>
        <c:majorTickMark val="out"/>
        <c:minorTickMark val="none"/>
        <c:tickLblPos val="nextTo"/>
        <c:crossAx val="98833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119806812167806"/>
          <c:y val="0.17728130542490381"/>
          <c:w val="0.16256133837564962"/>
          <c:h val="0.1547734767480945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389845662209582"/>
          <c:y val="5.6033107247732646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04577209670236E-2"/>
          <c:y val="0.20328266499087727"/>
          <c:w val="0.62632713156652775"/>
          <c:h val="0.71513462478407519"/>
        </c:manualLayout>
      </c:layout>
      <c:pieChart>
        <c:varyColors val="1"/>
        <c:ser>
          <c:idx val="0"/>
          <c:order val="0"/>
          <c:tx>
            <c:v>Domestic Usage</c:v>
          </c:tx>
          <c:cat>
            <c:strRef>
              <c:f>'Current Usage &amp; Allocations'!$B$21:$B$25</c:f>
              <c:strCache>
                <c:ptCount val="5"/>
                <c:pt idx="0">
                  <c:v>Empangeni</c:v>
                </c:pt>
                <c:pt idx="1">
                  <c:v>Richards Bay</c:v>
                </c:pt>
                <c:pt idx="2">
                  <c:v>Esikhaleni</c:v>
                </c:pt>
                <c:pt idx="3">
                  <c:v>Nseleni</c:v>
                </c:pt>
                <c:pt idx="4">
                  <c:v>Ngwelezane</c:v>
                </c:pt>
              </c:strCache>
            </c:strRef>
          </c:cat>
          <c:val>
            <c:numRef>
              <c:f>'Current Usage &amp; Allocations'!$C$21:$C$25</c:f>
              <c:numCache>
                <c:formatCode>_(* #,##0.00_);_(* \(#,##0.00\);_(* "-"??_);_(@_)</c:formatCode>
                <c:ptCount val="5"/>
                <c:pt idx="0" formatCode="0.00">
                  <c:v>9.3369490000000006</c:v>
                </c:pt>
                <c:pt idx="1">
                  <c:v>14.18111785321805</c:v>
                </c:pt>
                <c:pt idx="2" formatCode="0.00">
                  <c:v>11.155029000000001</c:v>
                </c:pt>
                <c:pt idx="3" formatCode="0.00">
                  <c:v>4.2759580000000001</c:v>
                </c:pt>
                <c:pt idx="4" formatCode="0.00">
                  <c:v>2.5352060000000001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357827985721975"/>
          <c:y val="0.41034951745158577"/>
          <c:w val="0.31642172014278025"/>
          <c:h val="0.44182399961141117"/>
        </c:manualLayout>
      </c:layout>
      <c:overlay val="0"/>
      <c:txPr>
        <a:bodyPr/>
        <a:lstStyle/>
        <a:p>
          <a:pPr rtl="0"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7730708453738"/>
          <c:y val="6.52276449986878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34029887349819"/>
          <c:y val="0.10049176025556329"/>
          <c:w val="0.59255977618182343"/>
          <c:h val="0.83974397513747001"/>
        </c:manualLayout>
      </c:layout>
      <c:pieChart>
        <c:varyColors val="1"/>
        <c:ser>
          <c:idx val="0"/>
          <c:order val="0"/>
          <c:tx>
            <c:v>Mhlathuze WSS</c:v>
          </c:tx>
          <c:cat>
            <c:strRef>
              <c:f>('Current Usage &amp; Allocations'!$A$4,'Current Usage &amp; Allocations'!$A$21)</c:f>
              <c:strCache>
                <c:ptCount val="2"/>
                <c:pt idx="0">
                  <c:v>Industry</c:v>
                </c:pt>
                <c:pt idx="1">
                  <c:v>Domestic</c:v>
                </c:pt>
              </c:strCache>
            </c:strRef>
          </c:cat>
          <c:val>
            <c:numRef>
              <c:f>('Current Usage &amp; Allocations'!$C$20,'Current Usage &amp; Allocations'!$C$26)</c:f>
              <c:numCache>
                <c:formatCode>0.00</c:formatCode>
                <c:ptCount val="2"/>
                <c:pt idx="0">
                  <c:v>55.206384374141891</c:v>
                </c:pt>
                <c:pt idx="1">
                  <c:v>41.484259853218056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 smtClean="0"/>
              <a:t>Current Usage</a:t>
            </a:r>
            <a:endParaRPr lang="en-US" sz="1800" dirty="0"/>
          </a:p>
        </c:rich>
      </c:tx>
      <c:layout>
        <c:manualLayout>
          <c:xMode val="edge"/>
          <c:yMode val="edge"/>
          <c:x val="0.41592549096996156"/>
          <c:y val="2.404168295019364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9516084145119107E-2"/>
          <c:y val="0.16025581510837811"/>
          <c:w val="0.59255977618182343"/>
          <c:h val="0.83974397513747001"/>
        </c:manualLayout>
      </c:layout>
      <c:pieChart>
        <c:varyColors val="1"/>
        <c:ser>
          <c:idx val="0"/>
          <c:order val="0"/>
          <c:tx>
            <c:v>Mhlathuze WSS</c:v>
          </c:tx>
          <c:cat>
            <c:strRef>
              <c:f>'Current Usage &amp; Allocations'!$B$76:$B$78</c:f>
              <c:strCache>
                <c:ptCount val="3"/>
                <c:pt idx="0">
                  <c:v>Industrial</c:v>
                </c:pt>
                <c:pt idx="1">
                  <c:v>Domestic</c:v>
                </c:pt>
                <c:pt idx="2">
                  <c:v>Irrigation</c:v>
                </c:pt>
              </c:strCache>
            </c:strRef>
          </c:cat>
          <c:val>
            <c:numRef>
              <c:f>'Current Usage &amp; Allocations'!$C$76:$C$78</c:f>
              <c:numCache>
                <c:formatCode>0.00</c:formatCode>
                <c:ptCount val="3"/>
                <c:pt idx="0">
                  <c:v>55.206384374141891</c:v>
                </c:pt>
                <c:pt idx="1">
                  <c:v>41.484259853218056</c:v>
                </c:pt>
                <c:pt idx="2" formatCode="General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Annual Rainfall 1970-2000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044059931380051"/>
          <c:y val="0.14266666666666666"/>
          <c:w val="0.86657089493907302"/>
          <c:h val="0.6561035870516185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'W1D.OUT'!$B$83:$B$113</c:f>
              <c:numCache>
                <c:formatCode>General</c:formatCode>
                <c:ptCount val="3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</c:numCache>
            </c:numRef>
          </c:cat>
          <c:val>
            <c:numRef>
              <c:f>'W1D.OUT'!$Q$83:$Q$113</c:f>
              <c:numCache>
                <c:formatCode>General</c:formatCode>
                <c:ptCount val="31"/>
                <c:pt idx="0">
                  <c:v>1739.3999999999996</c:v>
                </c:pt>
                <c:pt idx="1">
                  <c:v>1434.1200000000001</c:v>
                </c:pt>
                <c:pt idx="2">
                  <c:v>1290</c:v>
                </c:pt>
                <c:pt idx="3">
                  <c:v>1008.1200000000001</c:v>
                </c:pt>
                <c:pt idx="4">
                  <c:v>1304.8799999999999</c:v>
                </c:pt>
                <c:pt idx="5">
                  <c:v>1637.88</c:v>
                </c:pt>
                <c:pt idx="6">
                  <c:v>1650.36</c:v>
                </c:pt>
                <c:pt idx="7">
                  <c:v>1296.5999999999999</c:v>
                </c:pt>
                <c:pt idx="8">
                  <c:v>1015.0799999999999</c:v>
                </c:pt>
                <c:pt idx="9">
                  <c:v>891.6</c:v>
                </c:pt>
                <c:pt idx="10">
                  <c:v>1265.76</c:v>
                </c:pt>
                <c:pt idx="11">
                  <c:v>911.40000000000009</c:v>
                </c:pt>
                <c:pt idx="12">
                  <c:v>800.28</c:v>
                </c:pt>
                <c:pt idx="13">
                  <c:v>2167.2000000000003</c:v>
                </c:pt>
                <c:pt idx="14">
                  <c:v>1267.56</c:v>
                </c:pt>
                <c:pt idx="15">
                  <c:v>1025.8799999999999</c:v>
                </c:pt>
                <c:pt idx="16">
                  <c:v>2136.6000000000004</c:v>
                </c:pt>
                <c:pt idx="17">
                  <c:v>1216.68</c:v>
                </c:pt>
                <c:pt idx="18">
                  <c:v>1285.2</c:v>
                </c:pt>
                <c:pt idx="19">
                  <c:v>1298.1600000000001</c:v>
                </c:pt>
                <c:pt idx="20">
                  <c:v>1464.12</c:v>
                </c:pt>
                <c:pt idx="21">
                  <c:v>597.6</c:v>
                </c:pt>
                <c:pt idx="22">
                  <c:v>785.64</c:v>
                </c:pt>
                <c:pt idx="23">
                  <c:v>991.44</c:v>
                </c:pt>
                <c:pt idx="24">
                  <c:v>1248.72</c:v>
                </c:pt>
                <c:pt idx="25">
                  <c:v>1404.84</c:v>
                </c:pt>
                <c:pt idx="26">
                  <c:v>1096.2</c:v>
                </c:pt>
                <c:pt idx="27">
                  <c:v>884.4</c:v>
                </c:pt>
                <c:pt idx="28">
                  <c:v>1172.04</c:v>
                </c:pt>
                <c:pt idx="29">
                  <c:v>929.64</c:v>
                </c:pt>
                <c:pt idx="30">
                  <c:v>926.16000000000008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160320"/>
        <c:axId val="127162240"/>
      </c:barChart>
      <c:catAx>
        <c:axId val="127160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7162240"/>
        <c:crosses val="autoZero"/>
        <c:auto val="1"/>
        <c:lblAlgn val="ctr"/>
        <c:lblOffset val="100"/>
        <c:noMultiLvlLbl val="0"/>
      </c:catAx>
      <c:valAx>
        <c:axId val="127162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Rainfall (mm)</a:t>
                </a:r>
              </a:p>
            </c:rich>
          </c:tx>
          <c:layout>
            <c:manualLayout>
              <c:xMode val="edge"/>
              <c:yMode val="edge"/>
              <c:x val="0"/>
              <c:y val="0.30774068241469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7160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1270880-8302-40BB-954A-C3BB03C2DDA8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B604F9D-BB79-46E4-A3A4-08DF89FE1D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9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977E5-C018-48F9-8CD2-61C7E4609C7F}" type="slidenum">
              <a:rPr lang="en-GB" altLang="en-US"/>
              <a:pPr/>
              <a:t>59</a:t>
            </a:fld>
            <a:endParaRPr lang="en-GB" alt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072F3-F85B-438B-BDF2-971888581D61}" type="slidenum">
              <a:rPr lang="en-GB" altLang="en-US"/>
              <a:pPr/>
              <a:t>60</a:t>
            </a:fld>
            <a:endParaRPr lang="en-GB" alt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CBB0A-AA89-4105-BC69-3C1970EE3653}" type="slidenum">
              <a:rPr lang="en-GB" altLang="en-US"/>
              <a:pPr/>
              <a:t>61</a:t>
            </a:fld>
            <a:endParaRPr lang="en-GB" alt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3913"/>
            <a:ext cx="5028986" cy="4114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F2E76B0E-897D-4C6A-8FF7-19FE09246C0B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8F22BF9-EDD8-4C13-A4B4-B7279DB97A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5287CDD2-442D-4FB6-887F-8A80EEDCD13F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50FB5673-6ED9-4F74-9ACF-9134C29E28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89AD13EB-2BBB-4300-A225-ADEF0C890D9E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B7702367-3A09-4ACF-8D81-F61A01AECC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0DB7C038-1420-4D7B-8A68-38B1F20319A9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C0CEF545-9C6E-4F58-B9E1-5A2BDBC632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AA3C7CF-32A5-4187-A431-CB8DA5A339FF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BDB1E82F-DD96-4E6C-B2CC-65BE6650A5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1AC3F0B5-7048-4940-92D2-1723586B10B6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3A3EBF26-A9D8-40E9-85F0-BEB8B73D86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A6F5CBEA-86D1-4325-B89F-40B46E076A41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C32697F-8D41-410F-B4B0-89D2DC264E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882DC624-8413-4A51-B21F-A36CB772DA27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C6228E1F-37B2-4ADE-B7A4-8C584E3C3C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260658CA-1AB3-46C4-ABFA-DBA939026A0B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F042E4E0-B377-448D-9D16-8048A21AA4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F5268401-B456-4B45-8B78-6CF6046E3779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AB47AB19-0284-497B-8D9E-38C7DA958A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7F35230-FB05-48E4-88CA-FC59B369148F}" type="datetimeFigureOut">
              <a:rPr lang="en-US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04997FA5-6F1B-41B9-93F8-BFFD7EC75E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lide Content Backround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Slide Opening 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6"/>
          <p:cNvSpPr txBox="1">
            <a:spLocks noChangeArrowheads="1"/>
          </p:cNvSpPr>
          <p:nvPr/>
        </p:nvSpPr>
        <p:spPr bwMode="auto">
          <a:xfrm>
            <a:off x="1498259" y="2476706"/>
            <a:ext cx="731323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R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ICHARDS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B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AY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R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ECONCILIATION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TRATEGY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TUDY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charset="0"/>
              </a:rPr>
              <a:t>Water Requirements Workshop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charset="0"/>
            </a:endParaRPr>
          </a:p>
          <a:p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Light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 charset="0"/>
              </a:rPr>
              <a:t>Presented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 charset="0"/>
              </a:rPr>
              <a:t>by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 charset="0"/>
              </a:rPr>
              <a:t>: 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 charset="0"/>
              </a:rPr>
              <a:t>Erik van der Berg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Light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 charset="0"/>
              </a:rPr>
              <a:t>Aurecon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Light" charset="0"/>
            </a:endParaRP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Light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 charset="0"/>
              </a:rPr>
              <a:t>20 May 2013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Strategy Area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920380"/>
            <a:ext cx="78025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Primarily the uMhlathuze Local Municipality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Extended to include RBM mining areas,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Fairbreeze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mine &amp; some rural domestic supply areas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Considered factors that may expand the strategy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5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pic>
        <p:nvPicPr>
          <p:cNvPr id="13314" name="Picture 2" descr="P:\Projects\109343   Richards Bay Recon Strategy\03 Prj Delivery\11 Photos, maps &amp; images\ZoomedInArea_infra_A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1304" r="1351" b="1244"/>
          <a:stretch/>
        </p:blipFill>
        <p:spPr bwMode="auto">
          <a:xfrm>
            <a:off x="362465" y="666957"/>
            <a:ext cx="8279027" cy="591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Round Same Side Corner Rectangle 1"/>
          <p:cNvSpPr/>
          <p:nvPr/>
        </p:nvSpPr>
        <p:spPr>
          <a:xfrm>
            <a:off x="1460500" y="2628900"/>
            <a:ext cx="6383338" cy="1854200"/>
          </a:xfrm>
          <a:prstGeom prst="round2SameRect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&amp; planned future water use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60500" y="4622800"/>
            <a:ext cx="6383338" cy="12700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5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Supply Sectors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Industrial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(bulk)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Domestic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(potable supply/light industrial)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Irrigation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Forestry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3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Historical Water Use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964530"/>
              </p:ext>
            </p:extLst>
          </p:nvPr>
        </p:nvGraphicFramePr>
        <p:xfrm>
          <a:off x="365125" y="1744660"/>
          <a:ext cx="8280400" cy="4569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93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1305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City of </a:t>
            </a:r>
            <a:r>
              <a:rPr lang="en-US" sz="28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uMhlathuze</a:t>
            </a:r>
            <a:endParaRPr lang="en-US" sz="28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2838" y="2456320"/>
            <a:ext cx="7642542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Up to 31 % Non-Revenue Water (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NRW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) in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Richards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Bay (5.3 Mm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/a)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Some initiatives in place (leak detection, pressure reduction)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The 5-Year Strategic Management Plan identifies 19%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NRW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target as practical limit of what is achievable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Metering &amp; monitoring is critical to ensure optimum revenue collection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Further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pportunities - active leakage control, water efficient fittings in new developments (through by-laws), continued raising of awareness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Successful implementation of WC/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WDM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requires adequate budgeting, resourcing and commitment by users and authorities</a:t>
            </a:r>
          </a:p>
        </p:txBody>
      </p:sp>
    </p:spTree>
    <p:extLst>
      <p:ext uri="{BB962C8B-B14F-4D97-AF65-F5344CB8AC3E}">
        <p14:creationId xmlns:p14="http://schemas.microsoft.com/office/powerpoint/2010/main" val="28464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482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 (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cntd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1305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dirty="0" err="1">
                <a:latin typeface="Arial" charset="0"/>
                <a:ea typeface="ＭＳ Ｐゴシック" charset="0"/>
                <a:cs typeface="ＭＳ Ｐゴシック" charset="0"/>
              </a:rPr>
              <a:t>Mhlathuze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Water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2838" y="2456320"/>
            <a:ext cx="7642542" cy="203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The Water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Resources Management Unit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raises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awareness and undertakes education campaigns on water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conservation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Participates in the Working for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Water Program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in which over 6000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hectares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cleared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during the 2012/13 financial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2189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482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 (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cntd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1305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Bulk industries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25538" y="2456320"/>
            <a:ext cx="7642542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There is awareness of necessity for water conservation strategies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Plans include: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Internal recycling of water in processes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Stormwater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capture and re-use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Increased efficiency</a:t>
            </a:r>
          </a:p>
        </p:txBody>
      </p:sp>
    </p:spTree>
    <p:extLst>
      <p:ext uri="{BB962C8B-B14F-4D97-AF65-F5344CB8AC3E}">
        <p14:creationId xmlns:p14="http://schemas.microsoft.com/office/powerpoint/2010/main" val="17706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Information Discrepancies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288" y="1844180"/>
            <a:ext cx="84768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Discrepancies in historical water use values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Mondi/ Mhlathuze Water figures differ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Foskor (clarified)/ Mhlathuze Water figures differ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RBM and Tronox/ Mhlathuze Water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Discrepancies in legal water-use figures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Mondi RB allocation (DWA: 110Ml/day, MW: 100Ml/day, Mondi: 90Ml/day)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Incomplete historical usage statistics 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Hillside &amp; Bayside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Mondi Felixton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RBCT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9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Water Treatment Works</a:t>
            </a:r>
          </a:p>
        </p:txBody>
      </p:sp>
      <p:sp>
        <p:nvSpPr>
          <p:cNvPr id="2" name="AutoShape 2" descr="data:image/jpeg;base64,/9j/4AAQSkZJRgABAQAAAQABAAD/2wCEAAkGBxQTBhMUEhQUFBUUFBgYGBcXFx4cHRgXGB0ZHB0ZFxgZHCggHiEmHBoXJDEhJykrLi4uFx8zODMuNygtLisBCgoKDg0OGxAQGywkICQvLDQsLCwsLDQsNCw0MC8sLCwsLCwsLCwsLC8sLCwsLCwsNCwsLCwsLCwsLCwsLCwsLP/AABEIAKcBLgMBEQACEQEDEQH/xAAbAAEAAgMBAQAAAAAAAAAAAAAABQYDBAcCAf/EAEoQAAEDAgMDCAQKBQsFAAAAAAEAAgMEEQUSIQYxQRMiMlFhcYGRBxShsSNCUmJyc4KSorIkJjbBwhUWFyU0N0NTs9HTJzOj0uH/xAAaAQEAAwEBAQAAAAAAAAAAAAAAAgMEAQUG/8QANREBAAICAAQCCAQGAwEBAAAAAAECAxEEEiExQVETImFxgaGx0TORwfAUIzI0QvEFJOHSgv/aAAwDAQACEQMRAD8A7QgICAgICAgICAgICAgICAgICAgICAgICAgICAgICAgICAgICAgICAgICAgICAgICAgICAgICAgICAgICAgICAgICAgICAgICAgICAgICAgICAgICAgICAgICAgICAgICAgICAgICAgICAgICAgICAgICAgICAgICAgICAgICAgICAgICAgICAgICAgICAgICAgICAgICAgICAgICAgICAgINbEKwQ0xe4OIBA5o61TnzRipzzCzFjnJblhTcQq/0x3ISSFsmpGoOYnd5/7Lwc2X159FadS9XFj9WPSRG4WjAcU5al16bdHdvzh3r2OD4n01OveO/wB3ncRg9Fbp2Sa2M4gICAgICAgICAgICAgICAgICAgICAgICAgICAgICAgIPjjZtzuCDXrKjLSg7sxa0dmYgX8Bc+CjadRtGZ6dEFjuJPa7PHJG+J4y5dDY24jevK4viL1nmpaJrPTXd6WDDWfVtWYmEBhJ/rSH61n5gvMwfi098fVsy/0W90pvGaZ1JiYniHMcdRwBO9vcd46l6HE47cLljLj7T+9fFkw3jPj9HfusDqnPhpkj1uwub3gXAPiLFetTJF6c9Xn5KzTcT3hlbO0wteDzX5bH6Vredx5qzaO41tlR0QEBAQEBAQEBAQEBAQEBAQEBAQEBAQEBAQEBAQEBBoY3LaiyjfI9kY+24A/hzHwULzqEMk9Pejtpa7JiFO3KXgcpI5o6mjIL9nPcfsrPxeX0dYnW/Z7EqV581Kb13n8uypV8rDVnk2lreAJvZfP5OSbTNI1D3q80ViLTuWXCT/WcP1rPzBSwfi098fVzL+Hb3S6JWwtkp3McLtcLH/4vpr0res1t2l4lLTWYtCubOTGHEX00h43aevu7x7l5nB2nDlnBf4fv2w3cREZaRlr8WbC3l2y0jB04eVYOwxElnsyLfWf5Xu/R5FNzimPLfyTlLOJKVj27ntDh3OF1fE7XxO43DKjogICAgICAgICAgICAgICAgICAgICAgICAgICAgIIHGps20FDH86SU/YAaPznyVOWfWrHtUZJ3elfig8bxBw2pmdG8DkYWM0toSXFwHbzm37uxYeOy2rMTSf32aOFrW/FatHSK/wDv00rrX3K8jT3dpDCXf1nD9az8wU8P4tPfH1Qy/wBFvdLo0r19Q8RWdpWEPjmb0o3AE9hOnk63mvO/5HHOoy171a+Ev1nHPaXvZKpD6+uaNzpGygdkrSD7WLRw14yUmY8Zn59Xm0ry5MlJ8Jbuxk+bAGNO+Nz4/uuNvw2U+HneOvud4ed44TiuXCDDV1TY4szr2Lg0ANLiXONgA1oJKI2tFestEY/BfpOGoAJjcAS4EgAkak2PkubR9LVkfjMQqjHdxeHBtgxxuTrzSBY24kbuKbdnJG9JBdTEBAQEBAQEBAQEBAQEBAQEBAQEBAQEBBjqZctO53yWk+QXLTqNuWnUbVSpltt7E3U8lSt0G+7uVJ8w1qy5Z5clPj9GbvnrX2fdUa6qDsQrHtaWh04GU7xZjAb+N15nFTF+WYjW+uvz/Vu4PccXk3O9Rr6MET1kmHrrHgtUzkY2Hp8uw9EbszfjWv18VqwWp6tfHmj6x46U5a26z4an6JbZ2kliimE2a7pLtvI5+nZme63dovoHks+I2fTuafjAjzUL0i9ZrPilS3LaJQuw0ttp5W/Lpmu+68j+JYf+PjWOY9qm8/8Abye1ubHT2iqx/l1THfZe1gPszK7h5/lfH9VHDz0t7JXJamxjina5zg03ymxPC++wPFBir6UyRtyuyuY9r2m1xccCLi4IJG/iiNo20ocDAjALr2fE7VvGI3HHiuaRjH+jWrcLiZW8vPMxrBJmAfZrQXbwXE2N3WI6rcU0jatYnmtPRNz1DGQF73NawC5c4gADrJOi6tmYiNyxyV8TaMSukjEZAIkLgGkO3EOvbXgjk3rEc2+hPXxMpRI+SNsZtZ7nANObUWcTbXghN6xG5no+T18TCwPkjbymjMzwM5Nuhc67xu6whN6xrc92yiTCKuP1vks7OUDc2TMM2X5WXfbtRzmjet9WtPjdMyYtfUQNc02LXSNBB6iCbhNoTlpE6m0fmDG6b1cv9YgyAhpdyjcoJ1AJva9uCbPS01vca97PVV0UcQdJJHG1xsHPcGgk6gAk66Ila9axuZ0+zVsbZ2MdIxr39BpcAXfRBNz4ITasTqZ7klbG2rbG6RgkcLtYXAOcNdQ29zuPkUJvWJ5d9WtLjtM2UtdUQNc0kEGVoII3ggnQptGctInU2j83oYzT+rcpy8OQOy5+UblzWvlzXte2tk276Wmt7jXvfaTF4JZssU8MjrXyska42G82BumyuSlp1ExLdRMQEBAQEBAQaOJTva27fblt7XtPv7kclTMX9ILqSb4WOOSPjke4P8A6MMJ7My6jzS8TelXDpqLKJXxuc6O4kjcLNztzXIBb0b8VC8bjUOXncMDMdin23klpp4XAsiax+cZbhr734jV3UsfExkm9Zp36+5XWk/xMWtE8v+0DXOfy9S545xq3kkbjpvB3Eab1j4qLTMc3fXX3tHBRricnSdddfJjhkWOXtRKzYLLF6tGDk5Tl2W+VbM3jk3b/AIy0YOT1Y6b5o9/ePZ+qnLzdfLU/T3pDZ104im9YEgPKnJyhB5vzbSv08u5e+8psVUyCH2cmbHto57yGM9VfznGwuZGm1zpwPkseHVbX98suOtrcRM6nsjMF2ppYpK5kkwvM1gYIwZCXBrwdGXOlwnD0t6KYnp3RpjtSLRbptcH1VZWQNELDSwvAvM8jlHMPGNgvlJ+cBvWzo0etb3J7CsOZT0TY2ZiBxcbknrJA1J61xZEabiOl9EFF9L8n6tRtHx6ho8mvP+yjbsx8d+HEe1obT4vynospze7p+SjPa5l83tjPmuTPqq82TfDR7dfv5POKy5vQzEepsTfuyZf3JP8ASXnfCR8Pqy7akf0WU30Kb8iT2dz/ANtHwfNtv7Zgv1kfvhSfA4jvj97o53qbe5XTYif6UuXv8G+ofS/dYG2+9lKr36zzYv8A9jm8N6bXpawaCPDBUMjAlkqGh77m5BY8nQm29o8lK0O8dSsV5ojrt79ImDQU2xJEEYjD5oy6xJucr9dSVy0ahLisdaYfVjXWHv0pkfzTpPro/wDTeluxxn4dffDY2v8A26wrvPvCT3hPN+Njece/vaofqP8AnXZ7oZP7qvu+7Nt/hFHDgVRUGBhlebB2tzJIelv4XLvBJiO6fE48daTbXVAbTYX6v6K6dhFnOlbI/wCk8PNj3Cw+yuT2UZacnDRC/YNs5SwObLDC1j8lswvexAvvKlEQ3Y8VK9YhMrq0QEBAQEBAQeZGBzCDuPbb3IKjj/o1oapxc9srHH4zJCLdzXXb7F3aM1hzfab0Rupw10VQ17XyhjA9pDruBIDiDbha+m/co3vFY3Kq8zTrKmbSbIz0lZycwaXgAkNOYAEXGtlKI32PSRFprLQgqJI3AZ5GfRc4EDwOqrtjacfEa6SlqTGZ84AqPCWx9rgVRfDE967a6Z6T/nr3useiQsqWSesRsdLG5rmPBNi0/NzWuCN9uIUMPDYebfL1jzcz5bajVukpzb3Ho6XDpsoaHtiJYSCPhDfL2OHZ2FabTki0REdPNii+PeplxP8AnDWzv1lqH79I+YB9wdaTW0rYz0jtDawnZiorKqRkjxGI4jK7Pmc4gECwvrc5uziq/VrWb99KMnGc26x4L76OsNjgjxIMaLRxMaHEC+rX5te028goxkm+GbT5T+rHiva3pJnydC2Yfm2bpT1wR/lC0x2a8M7x1n2Qk11Yr3pBP6m1P0B+Zq5bso4n8KyuY8f+j0X1VP8Amaoz/Sz5f7WPdDztJzqDBIz8eSEnuDYwfzJPgZesY49sK9hTTJV01CdfVqmrc4djAC38Qf5rnsUY+sxj8pluslv6FyPky2/8od/En+KUT/1P35sG0uykEOw0NSzlOUe2Em7rt+Ebc2FkmOjmXBWuGLx36Jrbb+2YL9ZH74V2fBdxHfH73Qa2pEVHJI7dGxzz3NBJ9ynLda3LEy4yZWt2HhmEjDUNrjOW5hm6r5b33tafFV+DydxGGLeO9rd6XpQ7ZOFw3OnYR3GOQhSt2aOPneKJ9v6Szelk/qY362P8rkt2T438L4wrG3GykFLgUEsXKZ5JGNdmdcWLHONhbrAXJjTNxGCmOkWr5rHtf+3WFd594XZ7w05/xsbzj/8Ae1Q/Uf8AOk90Mn91X3fc24/StrKKhGrQeWlHZrofstd98JPfSXEfzMlcfxlm9MH7Kt+vZ+V6W7O8d+H8Utsxs66nl5R1VPOHRgZJHXDb2Nxr2WXYhZhwzTrzTPvWJdaBAQEBAQEBAQEFY9IbrYJG/wCRUwnzJb+9U543jlm4rpTfthVNsH/rxE74s9I3zu//ANR5rPxXrY+aPZLLxE/zYnzhXcVaHYxVBzGi8QewZdBYNvl6r6qq+XJ6Gto6La3j+Kjc7idfOI380JBg7JX6RlxJuct/bZKcXm7a29i3DYo670kdmMVZh21ts2RrmtaRfTMbgtNtLdHxaroyZZjmnvHeFmPFij1LdpiNT+/N0KuxB1TVyNmjicxjmOge1pOYuG5xJNnDNbq1vfXS2vERMx5T9VNuGivNvvCHrBlNsuW/C1t+m5X88amYnszT0jbTwCX9Or3dfJRDzJP+n7V5l55eGiPP/bycc/1/BtbMVOXZDEpvlzFo7gL+5xWi0cuHl90J4raw3n2uibNR5dnaZvVBEPwha4ehijVIj2Qkl1YjtocN9ZwOaEEAyMIBO4HeL9lwFyUMtOek183PZcJxWXAmUDoI2xNLRyuYdFpuL2duHY25sFHU60wTjz2p6KY6eax43gMrsdwvk2ZoaXpuuBa2QDQm56HBdmOzRkxTN6ajpD5hWzT2ekGqqS20L2cx1xq94Zn0vcah/mmurlMMxntfwQlLsxVj0eVFKYvhXVAcxuZurLx3N81h0SuanSmMGSME01130TG1OBzy7AQU8bM0rGwBzczRYsbZ2pNtD2rsx0XZsVrYIrEdejDtngtTI3D3U8XKOprOcC5oALeTIBuRxadyTDnEY725JrG9MtfLiVRs7VRyUrI3vY1sYbI05g51n3JdYWb706zBec16Wia9WKq2Ei/mdkbAz1oQN5w3mUAEjMTbU3HVqnL0LcLX0Wtetr5sG0eBVU+wNJAIrzxvZnbmboGMkbe+ax3t48U1OkM2HJfBWuusaS3pEwiap2YEUDM7+UYbXA0AcDq4gcQlo3C7isdr49Vjqwbf4JPUbO08cLM72SMLhmAsAxwOpIG8hJjcI8TjtekRWHrbnA6iSopamkDXS0zicjjbMDlItcgaEG4uOkkx5O8Rivaa3p3hp4JhNZUbYMrayJkAijLGMDgSdHW3E/Lcbk9QSImZ2hjx5L5fSZI1poNo8Tj2rqKuOkY8yktbne3mxggNtZ41ytaudd7Q5c8ZJvFe7d2moK+t2RySU7WTioByMcLcmGnnXLyN5I38EncwnlrlyYtTHXaZ2ersQdWBlTSxxRBh57Xgm4tYWDjv1Uo2txWyzOr11CyrrQICAgICAgICAgr+3tMX7IVIG9rA8d8bg/8AhUbRuFHExvFLnm1FXnwrD6kf4bnMd3HK9v4c48CseOObFNJ8Nx9nn5bbpS3l0aOKuy7QwuJ5sjMngbj+ILNiibYLV8v390LXmL1lDUtbJE58bXuaLlrgDobaaquuS1P6Z0+o5aZaxMxtI4bgbHls7o4nN5VoOYgkkuHxTrx6lZjvlmYnfTcfV28U1Ma8FjhxKNzX8k21nG92FvONhcXAvoAL9S9OcGOZ3pi9JbzaUtZeXXoszPtwAGuiqzUjHhmtfHoo4nJPJMyjcIqCzZ+eQ73Pce9xAA/ESsueObLXHDyKzqkykDdno/p4G9OokLrded2Rv4WuWjJPNkrX4/Zb2w1r5uxxRhsQaNzQAPDRa3rxGuj0g8yE8mbb7G3euTvXR2O/VE/ys4tuA22W99dAOSBJtwGd33Vh/irTG4iO3/zv8ty0+grE6n99/tD1Pibw5wAYcmY31sWtYxxtrxL9O5SvxNomYjXTf5RET+rlcNZ1vfX7zH6MtFiJfXFlgLF/k0tAPjc+Sni4ib5Jprz+WtfVHJh5ac3u/Vrw4u507WWaC8Nsdba5r8eFm+ZVVeKta0V1HXX6/aE7YIiJnyeoMTeQwkNsRGXWv/iuLRbXhbxXa8TedTMR/jv/APU6j8i2Gsb1vx+TPV4iWTvaADlYCO1xIFj95vmrcvETS01iO0fPev1hCmHmrE+14kq5G1OV2QgcluBH/cfl4nhYqNsuSl+Wdf4+fjOvN2MdLV3G/H5RtgGMuEbS5rbOyHS+jHh+/tGVVRxk6iZjvqfhO/ppP+HjcxE9t/nGvulaSUupWOO9zQT4i624rTekWnxiGa9eW0x5MqmiICAgICAgICAgICAgICAgIPE8QfA5jtzmlp7iLFHJjcacOkY5uBVNK/V1PJ+RxsfIvHcQsMz6PN7LfV4s9K2pPg06uTldnY3/ABoXZT3bgfyqFI5M818JQmd035I3FpP04SDdKwP+10XD7wPms1qcu48n0XAZefDHs6LBg1XP/JAaGt5Dlm3dcXzZm6WzX324KePn6R4bj6tV+Xr56eoHxtY/kidXa3BGviAvYYGjW1FsPkPF5DB3b3eyw8Vmy+tkrXy6/pDDx19Vir5ipLMJggHScA9w7TuHmfYs2GObJbJ4MFulYqtGDwcvtlSQjVlKwSO7BG0Bn4sn3irOG3e05J8e3uhqxxz5qx4Q6utr1BAQaUeGhrAGOc2wcAdD03Bx3jst3LPHDxWPVnXf5ztdOaZnrG+3yjTGcHZydg5w4cOiWtYW6jiGhQ/hKa1EzH21Ea+Tv8Rbe5j97mf1Z4KBrarOL3s4eDnZvYferaYK1vzx7fnO0LZZtXln2fZiiwpjZGG7rsII3cA4fxewKFeFrExPl/790pz2mJjzfW4W0FnOdZgYLac7IbtvpwPUkcNWOXrPTXx12JzTO+nffzJ8LY6RziXXde9j1gCw7rA94Xb8NW0zM76/v/33lc1qxEQ9uoQXXc5xPwdzprybi4bh1ldnBE9Znr0+U7c9LrpEefzjTCMIZksS4jQC9tGgPaG7t1nu7VCOEprUz/rUxr5ylOe3f976dfk3YIssDWjc0AeQstFK8tYr5KrW5pmWRSREBAQEBAQEBAQEBAQEBAQEBBy30i0Xq+0rKm3wVS3JL9ICx822P2XLNxGPmr07+HveZxdOS/P4T3U2hGSukgcebICy/bvY72jzVOT1qxkjvHX7slek8qMq2k4c4HpQuLrfNNmvHgcp81zNWJmLR4/uG/8A43Ny3mk+LfwbHnDDRT5RldK12bM697tPRzZeHUq6WmJivtj6vbtHSZ9j66MQseGknM4nUNHgMrR7V6rE9GPPiEcRPNj6Z4ac6Q/w+CxWtqtr+M9vpH3eNnv6TJ7H2GpEmLvnf0I+dbu0Y3vJt7VC1OXHGOvef3MqonduZ0r0V4Y4YfJVSdOpdzfq2k+91/BoWvHWKxqHpcFTVZvPivSsbRAQEBAQEBAQEBAQEBAQEBAQEBAQEBAQEBAQEBAQRm0mDNq8GkhdpmF2u+S8dF3n7CVyY2ry44yVmsuBYjE+OoMcoLZIiWHw3eXA9VlTFdTLw7RNZ1PeHyWovMJLXLhZ46zazvvD2kqEU9Xk/L9+x2LzFotHdEU/weJBl7gOBaetpN2ny39oIVPL60T7X02LNGTHzR4wl/Wb1JdwZr3v+KP3/Z7Vsy9uXz+jz+Ky+jp07y8Mly07gOk/Qn5o1t4n3dqrmN2jyh4/glNlsHfWYiynbcMvnlcODRx8tAOtylFd22tw45yWisfF3yCFrIGsYA1rQGtA4AaAK57cRERqGRHRAQEBAQEBAQEBAQEBAQEBAQEBAQEBAQEBAQEBAQEFJ9Imx/rUPLwD4dg1b/mtHD6Q4de7qtG0MfFcPzxzV7/VxtzSHEEEEGxB3gjgQq3lNWviJa1zekw6drb6jz18+tc5Y3tu4LiOSZpbtLYjbaIDxJ63Hef3dwCl47Z8+X0t9+Hg2sPoZJ6xsUTS97zYAe89QHEoqpWbTqHddkNm2UWGZBZ0jrGR/wAp3UPmjgPHirIjT2sGGMVdePinV1cICAgICAgICAgICAgICAgICAgICAgICAgICAgICAgICCnbZ7Cx1ZMsREU9tT8WT6dtx+cPG/CM12ycRwsZPWjpLkOKYXLT1XJzxujdwvuI62ncR2hQeXelqTq0N3Z3ZqorJrQs5l+dI7RjfHiewapEbTxYb5J6fm7LsrstDRUtmc6Rw58hGruwfJb2ed1ZEaethwVxR07+adXVwgICAgICAgICAgICAgICAgICAgICAgICAgICAgICAgICAgwVtFHNBkljZI35L2hw8iiNqxaNTDLHGGxhrQGtAsABYAdgCOxGuz0jogICAgICAgICAgICAgICAgICAgICAgICAgICAgICAgICAgICAgICAgICAgICAgICAgICAgICAgICAgICAgICAg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data:image/jpeg;base64,/9j/4AAQSkZJRgABAQAAAQABAAD/2wCEAAkGBxQTBhMUEhQUFBUUFBgYGBcXFx4cHRgXGB0ZHB0ZFxgZHCggHiEmHBoXJDEhJykrLi4uFx8zODMuNygtLisBCgoKDg0OGxAQGywkICQvLDQsLCwsLDQsNCw0MC8sLCwsLCwsLCwsLC8sLCwsLCwsNCwsLCwsLCwsLCwsLCwsLP/AABEIAKcBLgMBEQACEQEDEQH/xAAbAAEAAgMBAQAAAAAAAAAAAAAABQYDBAcCAf/EAEoQAAEDAgMDCAQKBQsFAAAAAAEAAgMEEQUSIQYxQRMiMlFhcYGRBxShsSNCUmJyc4KSorIkJjbBwhUWFyU0N0NTs9HTJzOj0uH/xAAaAQEAAwEBAQAAAAAAAAAAAAAAAgMEAQUG/8QANREBAAICAAQCCAQGAwEBAAAAAAECAxEEEiExQVETImFxgaGx0TORwfAUIzI0QvEFJOHSgv/aAAwDAQACEQMRAD8A7QgICAgICAgICAgICAgICAgICAgICAgICAgICAgICAgICAgICAgICAgICAgICAgICAgICAgICAgICAgICAgICAgICAgICAgICAgICAgICAgICAgICAgICAgICAgICAgICAgICAgICAgICAgICAgICAgICAgICAgICAgICAgICAgICAgICAgICAgICAgICAgICAgICAgICAgICAgICAgICAgINbEKwQ0xe4OIBA5o61TnzRipzzCzFjnJblhTcQq/0x3ISSFsmpGoOYnd5/7Lwc2X159FadS9XFj9WPSRG4WjAcU5al16bdHdvzh3r2OD4n01OveO/wB3ncRg9Fbp2Sa2M4gICAgICAgICAgICAgICAgICAgICAgICAgICAgICAgIPjjZtzuCDXrKjLSg7sxa0dmYgX8Bc+CjadRtGZ6dEFjuJPa7PHJG+J4y5dDY24jevK4viL1nmpaJrPTXd6WDDWfVtWYmEBhJ/rSH61n5gvMwfi098fVsy/0W90pvGaZ1JiYniHMcdRwBO9vcd46l6HE47cLljLj7T+9fFkw3jPj9HfusDqnPhpkj1uwub3gXAPiLFetTJF6c9Xn5KzTcT3hlbO0wteDzX5bH6Vredx5qzaO41tlR0QEBAQEBAQEBAQEBAQEBAQEBAQEBAQEBAQEBAQEBBoY3LaiyjfI9kY+24A/hzHwULzqEMk9Pejtpa7JiFO3KXgcpI5o6mjIL9nPcfsrPxeX0dYnW/Z7EqV581Kb13n8uypV8rDVnk2lreAJvZfP5OSbTNI1D3q80ViLTuWXCT/WcP1rPzBSwfi098fVzL+Hb3S6JWwtkp3McLtcLH/4vpr0res1t2l4lLTWYtCubOTGHEX00h43aevu7x7l5nB2nDlnBf4fv2w3cREZaRlr8WbC3l2y0jB04eVYOwxElnsyLfWf5Xu/R5FNzimPLfyTlLOJKVj27ntDh3OF1fE7XxO43DKjogICAgICAgICAgICAgICAgICAgICAgICAgICAgIIHGps20FDH86SU/YAaPznyVOWfWrHtUZJ3elfig8bxBw2pmdG8DkYWM0toSXFwHbzm37uxYeOy2rMTSf32aOFrW/FatHSK/wDv00rrX3K8jT3dpDCXf1nD9az8wU8P4tPfH1Qy/wBFvdLo0r19Q8RWdpWEPjmb0o3AE9hOnk63mvO/5HHOoy171a+Ev1nHPaXvZKpD6+uaNzpGygdkrSD7WLRw14yUmY8Zn59Xm0ry5MlJ8Jbuxk+bAGNO+Nz4/uuNvw2U+HneOvud4ed44TiuXCDDV1TY4szr2Lg0ANLiXONgA1oJKI2tFestEY/BfpOGoAJjcAS4EgAkak2PkubR9LVkfjMQqjHdxeHBtgxxuTrzSBY24kbuKbdnJG9JBdTEBAQEBAQEBAQEBAQEBAQEBAQEBAQEBBjqZctO53yWk+QXLTqNuWnUbVSpltt7E3U8lSt0G+7uVJ8w1qy5Z5clPj9GbvnrX2fdUa6qDsQrHtaWh04GU7xZjAb+N15nFTF+WYjW+uvz/Vu4PccXk3O9Rr6MET1kmHrrHgtUzkY2Hp8uw9EbszfjWv18VqwWp6tfHmj6x46U5a26z4an6JbZ2kliimE2a7pLtvI5+nZme63dovoHks+I2fTuafjAjzUL0i9ZrPilS3LaJQuw0ttp5W/Lpmu+68j+JYf+PjWOY9qm8/8Abye1ubHT2iqx/l1THfZe1gPszK7h5/lfH9VHDz0t7JXJamxjina5zg03ymxPC++wPFBir6UyRtyuyuY9r2m1xccCLi4IJG/iiNo20ocDAjALr2fE7VvGI3HHiuaRjH+jWrcLiZW8vPMxrBJmAfZrQXbwXE2N3WI6rcU0jatYnmtPRNz1DGQF73NawC5c4gADrJOi6tmYiNyxyV8TaMSukjEZAIkLgGkO3EOvbXgjk3rEc2+hPXxMpRI+SNsZtZ7nANObUWcTbXghN6xG5no+T18TCwPkjbymjMzwM5Nuhc67xu6whN6xrc92yiTCKuP1vks7OUDc2TMM2X5WXfbtRzmjet9WtPjdMyYtfUQNc02LXSNBB6iCbhNoTlpE6m0fmDG6b1cv9YgyAhpdyjcoJ1AJva9uCbPS01vca97PVV0UcQdJJHG1xsHPcGgk6gAk66Ila9axuZ0+zVsbZ2MdIxr39BpcAXfRBNz4ITasTqZ7klbG2rbG6RgkcLtYXAOcNdQ29zuPkUJvWJ5d9WtLjtM2UtdUQNc0kEGVoII3ggnQptGctInU2j83oYzT+rcpy8OQOy5+UblzWvlzXte2tk276Wmt7jXvfaTF4JZssU8MjrXyska42G82BumyuSlp1ExLdRMQEBAQEBAQaOJTva27fblt7XtPv7kclTMX9ILqSb4WOOSPjke4P8A6MMJ7My6jzS8TelXDpqLKJXxuc6O4kjcLNztzXIBb0b8VC8bjUOXncMDMdin23klpp4XAsiax+cZbhr734jV3UsfExkm9Zp36+5XWk/xMWtE8v+0DXOfy9S545xq3kkbjpvB3Eab1j4qLTMc3fXX3tHBRricnSdddfJjhkWOXtRKzYLLF6tGDk5Tl2W+VbM3jk3b/AIy0YOT1Y6b5o9/ePZ+qnLzdfLU/T3pDZ104im9YEgPKnJyhB5vzbSv08u5e+8psVUyCH2cmbHto57yGM9VfznGwuZGm1zpwPkseHVbX98suOtrcRM6nsjMF2ppYpK5kkwvM1gYIwZCXBrwdGXOlwnD0t6KYnp3RpjtSLRbptcH1VZWQNELDSwvAvM8jlHMPGNgvlJ+cBvWzo0etb3J7CsOZT0TY2ZiBxcbknrJA1J61xZEabiOl9EFF9L8n6tRtHx6ho8mvP+yjbsx8d+HEe1obT4vynospze7p+SjPa5l83tjPmuTPqq82TfDR7dfv5POKy5vQzEepsTfuyZf3JP8ASXnfCR8Pqy7akf0WU30Kb8iT2dz/ANtHwfNtv7Zgv1kfvhSfA4jvj97o53qbe5XTYif6UuXv8G+ofS/dYG2+9lKr36zzYv8A9jm8N6bXpawaCPDBUMjAlkqGh77m5BY8nQm29o8lK0O8dSsV5ojrt79ImDQU2xJEEYjD5oy6xJucr9dSVy0ahLisdaYfVjXWHv0pkfzTpPro/wDTeluxxn4dffDY2v8A26wrvPvCT3hPN+Njece/vaofqP8AnXZ7oZP7qvu+7Nt/hFHDgVRUGBhlebB2tzJIelv4XLvBJiO6fE48daTbXVAbTYX6v6K6dhFnOlbI/wCk8PNj3Cw+yuT2UZacnDRC/YNs5SwObLDC1j8lswvexAvvKlEQ3Y8VK9YhMrq0QEBAQEBAQeZGBzCDuPbb3IKjj/o1oapxc9srHH4zJCLdzXXb7F3aM1hzfab0Rupw10VQ17XyhjA9pDruBIDiDbha+m/co3vFY3Kq8zTrKmbSbIz0lZycwaXgAkNOYAEXGtlKI32PSRFprLQgqJI3AZ5GfRc4EDwOqrtjacfEa6SlqTGZ84AqPCWx9rgVRfDE967a6Z6T/nr3useiQsqWSesRsdLG5rmPBNi0/NzWuCN9uIUMPDYebfL1jzcz5bajVukpzb3Ho6XDpsoaHtiJYSCPhDfL2OHZ2FabTki0REdPNii+PeplxP8AnDWzv1lqH79I+YB9wdaTW0rYz0jtDawnZiorKqRkjxGI4jK7Pmc4gECwvrc5uziq/VrWb99KMnGc26x4L76OsNjgjxIMaLRxMaHEC+rX5te028goxkm+GbT5T+rHiva3pJnydC2Yfm2bpT1wR/lC0x2a8M7x1n2Qk11Yr3pBP6m1P0B+Zq5bso4n8KyuY8f+j0X1VP8Amaoz/Sz5f7WPdDztJzqDBIz8eSEnuDYwfzJPgZesY49sK9hTTJV01CdfVqmrc4djAC38Qf5rnsUY+sxj8pluslv6FyPky2/8od/En+KUT/1P35sG0uykEOw0NSzlOUe2Em7rt+Ebc2FkmOjmXBWuGLx36Jrbb+2YL9ZH74V2fBdxHfH73Qa2pEVHJI7dGxzz3NBJ9ynLda3LEy4yZWt2HhmEjDUNrjOW5hm6r5b33tafFV+DydxGGLeO9rd6XpQ7ZOFw3OnYR3GOQhSt2aOPneKJ9v6Szelk/qY362P8rkt2T438L4wrG3GykFLgUEsXKZ5JGNdmdcWLHONhbrAXJjTNxGCmOkWr5rHtf+3WFd594XZ7w05/xsbzj/8Ae1Q/Uf8AOk90Mn91X3fc24/StrKKhGrQeWlHZrofstd98JPfSXEfzMlcfxlm9MH7Kt+vZ+V6W7O8d+H8Utsxs66nl5R1VPOHRgZJHXDb2Nxr2WXYhZhwzTrzTPvWJdaBAQEBAQEBAQEFY9IbrYJG/wCRUwnzJb+9U543jlm4rpTfthVNsH/rxE74s9I3zu//ANR5rPxXrY+aPZLLxE/zYnzhXcVaHYxVBzGi8QewZdBYNvl6r6qq+XJ6Gto6La3j+Kjc7idfOI380JBg7JX6RlxJuct/bZKcXm7a29i3DYo670kdmMVZh21ts2RrmtaRfTMbgtNtLdHxaroyZZjmnvHeFmPFij1LdpiNT+/N0KuxB1TVyNmjicxjmOge1pOYuG5xJNnDNbq1vfXS2vERMx5T9VNuGivNvvCHrBlNsuW/C1t+m5X88amYnszT0jbTwCX9Or3dfJRDzJP+n7V5l55eGiPP/bycc/1/BtbMVOXZDEpvlzFo7gL+5xWi0cuHl90J4raw3n2uibNR5dnaZvVBEPwha4ehijVIj2Qkl1YjtocN9ZwOaEEAyMIBO4HeL9lwFyUMtOek183PZcJxWXAmUDoI2xNLRyuYdFpuL2duHY25sFHU60wTjz2p6KY6eax43gMrsdwvk2ZoaXpuuBa2QDQm56HBdmOzRkxTN6ajpD5hWzT2ekGqqS20L2cx1xq94Zn0vcah/mmurlMMxntfwQlLsxVj0eVFKYvhXVAcxuZurLx3N81h0SuanSmMGSME01130TG1OBzy7AQU8bM0rGwBzczRYsbZ2pNtD2rsx0XZsVrYIrEdejDtngtTI3D3U8XKOprOcC5oALeTIBuRxadyTDnEY725JrG9MtfLiVRs7VRyUrI3vY1sYbI05g51n3JdYWb706zBec16Wia9WKq2Ei/mdkbAz1oQN5w3mUAEjMTbU3HVqnL0LcLX0Wtetr5sG0eBVU+wNJAIrzxvZnbmboGMkbe+ax3t48U1OkM2HJfBWuusaS3pEwiap2YEUDM7+UYbXA0AcDq4gcQlo3C7isdr49Vjqwbf4JPUbO08cLM72SMLhmAsAxwOpIG8hJjcI8TjtekRWHrbnA6iSopamkDXS0zicjjbMDlItcgaEG4uOkkx5O8Rivaa3p3hp4JhNZUbYMrayJkAijLGMDgSdHW3E/Lcbk9QSImZ2hjx5L5fSZI1poNo8Tj2rqKuOkY8yktbne3mxggNtZ41ytaudd7Q5c8ZJvFe7d2moK+t2RySU7WTioByMcLcmGnnXLyN5I38EncwnlrlyYtTHXaZ2ersQdWBlTSxxRBh57Xgm4tYWDjv1Uo2txWyzOr11CyrrQICAgICAgICAgr+3tMX7IVIG9rA8d8bg/8AhUbRuFHExvFLnm1FXnwrD6kf4bnMd3HK9v4c48CseOObFNJ8Nx9nn5bbpS3l0aOKuy7QwuJ5sjMngbj+ILNiibYLV8v390LXmL1lDUtbJE58bXuaLlrgDobaaquuS1P6Z0+o5aZaxMxtI4bgbHls7o4nN5VoOYgkkuHxTrx6lZjvlmYnfTcfV28U1Ma8FjhxKNzX8k21nG92FvONhcXAvoAL9S9OcGOZ3pi9JbzaUtZeXXoszPtwAGuiqzUjHhmtfHoo4nJPJMyjcIqCzZ+eQ73Pce9xAA/ESsueObLXHDyKzqkykDdno/p4G9OokLrded2Rv4WuWjJPNkrX4/Zb2w1r5uxxRhsQaNzQAPDRa3rxGuj0g8yE8mbb7G3euTvXR2O/VE/ys4tuA22W99dAOSBJtwGd33Vh/irTG4iO3/zv8ty0+grE6n99/tD1Pibw5wAYcmY31sWtYxxtrxL9O5SvxNomYjXTf5RET+rlcNZ1vfX7zH6MtFiJfXFlgLF/k0tAPjc+Sni4ib5Jprz+WtfVHJh5ac3u/Vrw4u507WWaC8Nsdba5r8eFm+ZVVeKta0V1HXX6/aE7YIiJnyeoMTeQwkNsRGXWv/iuLRbXhbxXa8TedTMR/jv/APU6j8i2Gsb1vx+TPV4iWTvaADlYCO1xIFj95vmrcvETS01iO0fPev1hCmHmrE+14kq5G1OV2QgcluBH/cfl4nhYqNsuSl+Wdf4+fjOvN2MdLV3G/H5RtgGMuEbS5rbOyHS+jHh+/tGVVRxk6iZjvqfhO/ppP+HjcxE9t/nGvulaSUupWOO9zQT4i624rTekWnxiGa9eW0x5MqmiICAgICAgICAgICAgICAgIPE8QfA5jtzmlp7iLFHJjcacOkY5uBVNK/V1PJ+RxsfIvHcQsMz6PN7LfV4s9K2pPg06uTldnY3/ABoXZT3bgfyqFI5M818JQmd035I3FpP04SDdKwP+10XD7wPms1qcu48n0XAZefDHs6LBg1XP/JAaGt5Dlm3dcXzZm6WzX324KePn6R4bj6tV+Xr56eoHxtY/kidXa3BGviAvYYGjW1FsPkPF5DB3b3eyw8Vmy+tkrXy6/pDDx19Vir5ipLMJggHScA9w7TuHmfYs2GObJbJ4MFulYqtGDwcvtlSQjVlKwSO7BG0Bn4sn3irOG3e05J8e3uhqxxz5qx4Q6utr1BAQaUeGhrAGOc2wcAdD03Bx3jst3LPHDxWPVnXf5ztdOaZnrG+3yjTGcHZydg5w4cOiWtYW6jiGhQ/hKa1EzH21Ea+Tv8Rbe5j97mf1Z4KBrarOL3s4eDnZvYferaYK1vzx7fnO0LZZtXln2fZiiwpjZGG7rsII3cA4fxewKFeFrExPl/790pz2mJjzfW4W0FnOdZgYLac7IbtvpwPUkcNWOXrPTXx12JzTO+nffzJ8LY6RziXXde9j1gCw7rA94Xb8NW0zM76/v/33lc1qxEQ9uoQXXc5xPwdzprybi4bh1ldnBE9Znr0+U7c9LrpEefzjTCMIZksS4jQC9tGgPaG7t1nu7VCOEprUz/rUxr5ylOe3f976dfk3YIssDWjc0AeQstFK8tYr5KrW5pmWRSREBAQEBAQEBAQEBAQEBAQEBBy30i0Xq+0rKm3wVS3JL9ICx822P2XLNxGPmr07+HveZxdOS/P4T3U2hGSukgcebICy/bvY72jzVOT1qxkjvHX7slek8qMq2k4c4HpQuLrfNNmvHgcp81zNWJmLR4/uG/8A43Ny3mk+LfwbHnDDRT5RldK12bM697tPRzZeHUq6WmJivtj6vbtHSZ9j66MQseGknM4nUNHgMrR7V6rE9GPPiEcRPNj6Z4ac6Q/w+CxWtqtr+M9vpH3eNnv6TJ7H2GpEmLvnf0I+dbu0Y3vJt7VC1OXHGOvef3MqonduZ0r0V4Y4YfJVSdOpdzfq2k+91/BoWvHWKxqHpcFTVZvPivSsbRAQEBAQEBAQEBAQEBAQEBAQEBAQEBAQEBAQEBAQRm0mDNq8GkhdpmF2u+S8dF3n7CVyY2ry44yVmsuBYjE+OoMcoLZIiWHw3eXA9VlTFdTLw7RNZ1PeHyWovMJLXLhZ46zazvvD2kqEU9Xk/L9+x2LzFotHdEU/weJBl7gOBaetpN2ny39oIVPL60T7X02LNGTHzR4wl/Wb1JdwZr3v+KP3/Z7Vsy9uXz+jz+Ky+jp07y8Mly07gOk/Qn5o1t4n3dqrmN2jyh4/glNlsHfWYiynbcMvnlcODRx8tAOtylFd22tw45yWisfF3yCFrIGsYA1rQGtA4AaAK57cRERqGRHRAQEBAQEBAQEBAQEBAQEBAQEBAQEBAQEBAQEBAQEFJ9Imx/rUPLwD4dg1b/mtHD6Q4de7qtG0MfFcPzxzV7/VxtzSHEEEEGxB3gjgQq3lNWviJa1zekw6drb6jz18+tc5Y3tu4LiOSZpbtLYjbaIDxJ63Hef3dwCl47Z8+X0t9+Hg2sPoZJ6xsUTS97zYAe89QHEoqpWbTqHddkNm2UWGZBZ0jrGR/wAp3UPmjgPHirIjT2sGGMVdePinV1cICAgICAgICAgICAgICAgICAgICAgICAgICAgICAgICCnbZ7Cx1ZMsREU9tT8WT6dtx+cPG/CM12ycRwsZPWjpLkOKYXLT1XJzxujdwvuI62ncR2hQeXelqTq0N3Z3ZqorJrQs5l+dI7RjfHiewapEbTxYb5J6fm7LsrstDRUtmc6Rw58hGruwfJb2ed1ZEaethwVxR07+adXVwgICAgICAgICAgICAgICAgICAgICAgICAgICAgICAgICAgwVtFHNBkljZI35L2hw8iiNqxaNTDLHGGxhrQGtAsABYAdgCOxGuz0jogICAgICAgICAgICAgICAgICAgICAgICAgICAgICAgICAgICAgICAgICAgICAgICAgICAgICAgICAgICAgICAg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data:image/jpeg;base64,/9j/4AAQSkZJRgABAQAAAQABAAD/2wCEAAkGBxQTBhMUEhQUFBUUFBgYGBcXFx4cHRgXGB0ZHB0ZFxgZHCggHiEmHBoXJDEhJykrLi4uFx8zODMuNygtLisBCgoKDg0OGxAQGywkICQvLDQsLCwsLDQsNCw0MC8sLCwsLCwsLCwsLC8sLCwsLCwsNCwsLCwsLCwsLCwsLCwsLP/AABEIAKcBLgMBEQACEQEDEQH/xAAbAAEAAgMBAQAAAAAAAAAAAAAABQYDBAcCAf/EAEoQAAEDAgMDCAQKBQsFAAAAAAEAAgMEEQUSIQYxQRMiMlFhcYGRBxShsSNCUmJyc4KSorIkJjbBwhUWFyU0N0NTs9HTJzOj0uH/xAAaAQEAAwEBAQAAAAAAAAAAAAAAAgMEAQUG/8QANREBAAICAAQCCAQGAwEBAAAAAAECAxEEEiExQVETImFxgaGx0TORwfAUIzI0QvEFJOHSgv/aAAwDAQACEQMRAD8A7QgICAgICAgICAgICAgICAgICAgICAgICAgICAgICAgICAgICAgICAgICAgICAgICAgICAgICAgICAgICAgICAgICAgICAgICAgICAgICAgICAgICAgICAgICAgICAgICAgICAgICAgICAgICAgICAgICAgICAgICAgICAgICAgICAgICAgICAgICAgICAgICAgICAgICAgICAgICAgICAgINbEKwQ0xe4OIBA5o61TnzRipzzCzFjnJblhTcQq/0x3ISSFsmpGoOYnd5/7Lwc2X159FadS9XFj9WPSRG4WjAcU5al16bdHdvzh3r2OD4n01OveO/wB3ncRg9Fbp2Sa2M4gICAgICAgICAgICAgICAgICAgICAgICAgICAgICAgIPjjZtzuCDXrKjLSg7sxa0dmYgX8Bc+CjadRtGZ6dEFjuJPa7PHJG+J4y5dDY24jevK4viL1nmpaJrPTXd6WDDWfVtWYmEBhJ/rSH61n5gvMwfi098fVsy/0W90pvGaZ1JiYniHMcdRwBO9vcd46l6HE47cLljLj7T+9fFkw3jPj9HfusDqnPhpkj1uwub3gXAPiLFetTJF6c9Xn5KzTcT3hlbO0wteDzX5bH6Vredx5qzaO41tlR0QEBAQEBAQEBAQEBAQEBAQEBAQEBAQEBAQEBAQEBBoY3LaiyjfI9kY+24A/hzHwULzqEMk9Pejtpa7JiFO3KXgcpI5o6mjIL9nPcfsrPxeX0dYnW/Z7EqV581Kb13n8uypV8rDVnk2lreAJvZfP5OSbTNI1D3q80ViLTuWXCT/WcP1rPzBSwfi098fVzL+Hb3S6JWwtkp3McLtcLH/4vpr0res1t2l4lLTWYtCubOTGHEX00h43aevu7x7l5nB2nDlnBf4fv2w3cREZaRlr8WbC3l2y0jB04eVYOwxElnsyLfWf5Xu/R5FNzimPLfyTlLOJKVj27ntDh3OF1fE7XxO43DKjogICAgICAgICAgICAgICAgICAgICAgICAgICAgIIHGps20FDH86SU/YAaPznyVOWfWrHtUZJ3elfig8bxBw2pmdG8DkYWM0toSXFwHbzm37uxYeOy2rMTSf32aOFrW/FatHSK/wDv00rrX3K8jT3dpDCXf1nD9az8wU8P4tPfH1Qy/wBFvdLo0r19Q8RWdpWEPjmb0o3AE9hOnk63mvO/5HHOoy171a+Ev1nHPaXvZKpD6+uaNzpGygdkrSD7WLRw14yUmY8Zn59Xm0ry5MlJ8Jbuxk+bAGNO+Nz4/uuNvw2U+HneOvud4ed44TiuXCDDV1TY4szr2Lg0ANLiXONgA1oJKI2tFestEY/BfpOGoAJjcAS4EgAkak2PkubR9LVkfjMQqjHdxeHBtgxxuTrzSBY24kbuKbdnJG9JBdTEBAQEBAQEBAQEBAQEBAQEBAQEBAQEBBjqZctO53yWk+QXLTqNuWnUbVSpltt7E3U8lSt0G+7uVJ8w1qy5Z5clPj9GbvnrX2fdUa6qDsQrHtaWh04GU7xZjAb+N15nFTF+WYjW+uvz/Vu4PccXk3O9Rr6MET1kmHrrHgtUzkY2Hp8uw9EbszfjWv18VqwWp6tfHmj6x46U5a26z4an6JbZ2kliimE2a7pLtvI5+nZme63dovoHks+I2fTuafjAjzUL0i9ZrPilS3LaJQuw0ttp5W/Lpmu+68j+JYf+PjWOY9qm8/8Abye1ubHT2iqx/l1THfZe1gPszK7h5/lfH9VHDz0t7JXJamxjina5zg03ymxPC++wPFBir6UyRtyuyuY9r2m1xccCLi4IJG/iiNo20ocDAjALr2fE7VvGI3HHiuaRjH+jWrcLiZW8vPMxrBJmAfZrQXbwXE2N3WI6rcU0jatYnmtPRNz1DGQF73NawC5c4gADrJOi6tmYiNyxyV8TaMSukjEZAIkLgGkO3EOvbXgjk3rEc2+hPXxMpRI+SNsZtZ7nANObUWcTbXghN6xG5no+T18TCwPkjbymjMzwM5Nuhc67xu6whN6xrc92yiTCKuP1vks7OUDc2TMM2X5WXfbtRzmjet9WtPjdMyYtfUQNc02LXSNBB6iCbhNoTlpE6m0fmDG6b1cv9YgyAhpdyjcoJ1AJva9uCbPS01vca97PVV0UcQdJJHG1xsHPcGgk6gAk66Ila9axuZ0+zVsbZ2MdIxr39BpcAXfRBNz4ITasTqZ7klbG2rbG6RgkcLtYXAOcNdQ29zuPkUJvWJ5d9WtLjtM2UtdUQNc0kEGVoII3ggnQptGctInU2j83oYzT+rcpy8OQOy5+UblzWvlzXte2tk276Wmt7jXvfaTF4JZssU8MjrXyska42G82BumyuSlp1ExLdRMQEBAQEBAQaOJTva27fblt7XtPv7kclTMX9ILqSb4WOOSPjke4P8A6MMJ7My6jzS8TelXDpqLKJXxuc6O4kjcLNztzXIBb0b8VC8bjUOXncMDMdin23klpp4XAsiax+cZbhr734jV3UsfExkm9Zp36+5XWk/xMWtE8v+0DXOfy9S545xq3kkbjpvB3Eab1j4qLTMc3fXX3tHBRricnSdddfJjhkWOXtRKzYLLF6tGDk5Tl2W+VbM3jk3b/AIy0YOT1Y6b5o9/ePZ+qnLzdfLU/T3pDZ104im9YEgPKnJyhB5vzbSv08u5e+8psVUyCH2cmbHto57yGM9VfznGwuZGm1zpwPkseHVbX98suOtrcRM6nsjMF2ppYpK5kkwvM1gYIwZCXBrwdGXOlwnD0t6KYnp3RpjtSLRbptcH1VZWQNELDSwvAvM8jlHMPGNgvlJ+cBvWzo0etb3J7CsOZT0TY2ZiBxcbknrJA1J61xZEabiOl9EFF9L8n6tRtHx6ho8mvP+yjbsx8d+HEe1obT4vynospze7p+SjPa5l83tjPmuTPqq82TfDR7dfv5POKy5vQzEepsTfuyZf3JP8ASXnfCR8Pqy7akf0WU30Kb8iT2dz/ANtHwfNtv7Zgv1kfvhSfA4jvj97o53qbe5XTYif6UuXv8G+ofS/dYG2+9lKr36zzYv8A9jm8N6bXpawaCPDBUMjAlkqGh77m5BY8nQm29o8lK0O8dSsV5ojrt79ImDQU2xJEEYjD5oy6xJucr9dSVy0ahLisdaYfVjXWHv0pkfzTpPro/wDTeluxxn4dffDY2v8A26wrvPvCT3hPN+Njece/vaofqP8AnXZ7oZP7qvu+7Nt/hFHDgVRUGBhlebB2tzJIelv4XLvBJiO6fE48daTbXVAbTYX6v6K6dhFnOlbI/wCk8PNj3Cw+yuT2UZacnDRC/YNs5SwObLDC1j8lswvexAvvKlEQ3Y8VK9YhMrq0QEBAQEBAQeZGBzCDuPbb3IKjj/o1oapxc9srHH4zJCLdzXXb7F3aM1hzfab0Rupw10VQ17XyhjA9pDruBIDiDbha+m/co3vFY3Kq8zTrKmbSbIz0lZycwaXgAkNOYAEXGtlKI32PSRFprLQgqJI3AZ5GfRc4EDwOqrtjacfEa6SlqTGZ84AqPCWx9rgVRfDE967a6Z6T/nr3useiQsqWSesRsdLG5rmPBNi0/NzWuCN9uIUMPDYebfL1jzcz5bajVukpzb3Ho6XDpsoaHtiJYSCPhDfL2OHZ2FabTki0REdPNii+PeplxP8AnDWzv1lqH79I+YB9wdaTW0rYz0jtDawnZiorKqRkjxGI4jK7Pmc4gECwvrc5uziq/VrWb99KMnGc26x4L76OsNjgjxIMaLRxMaHEC+rX5te028goxkm+GbT5T+rHiva3pJnydC2Yfm2bpT1wR/lC0x2a8M7x1n2Qk11Yr3pBP6m1P0B+Zq5bso4n8KyuY8f+j0X1VP8Amaoz/Sz5f7WPdDztJzqDBIz8eSEnuDYwfzJPgZesY49sK9hTTJV01CdfVqmrc4djAC38Qf5rnsUY+sxj8pluslv6FyPky2/8od/En+KUT/1P35sG0uykEOw0NSzlOUe2Em7rt+Ebc2FkmOjmXBWuGLx36Jrbb+2YL9ZH74V2fBdxHfH73Qa2pEVHJI7dGxzz3NBJ9ynLda3LEy4yZWt2HhmEjDUNrjOW5hm6r5b33tafFV+DydxGGLeO9rd6XpQ7ZOFw3OnYR3GOQhSt2aOPneKJ9v6Szelk/qY362P8rkt2T438L4wrG3GykFLgUEsXKZ5JGNdmdcWLHONhbrAXJjTNxGCmOkWr5rHtf+3WFd594XZ7w05/xsbzj/8Ae1Q/Uf8AOk90Mn91X3fc24/StrKKhGrQeWlHZrofstd98JPfSXEfzMlcfxlm9MH7Kt+vZ+V6W7O8d+H8Utsxs66nl5R1VPOHRgZJHXDb2Nxr2WXYhZhwzTrzTPvWJdaBAQEBAQEBAQEFY9IbrYJG/wCRUwnzJb+9U543jlm4rpTfthVNsH/rxE74s9I3zu//ANR5rPxXrY+aPZLLxE/zYnzhXcVaHYxVBzGi8QewZdBYNvl6r6qq+XJ6Gto6La3j+Kjc7idfOI380JBg7JX6RlxJuct/bZKcXm7a29i3DYo670kdmMVZh21ts2RrmtaRfTMbgtNtLdHxaroyZZjmnvHeFmPFij1LdpiNT+/N0KuxB1TVyNmjicxjmOge1pOYuG5xJNnDNbq1vfXS2vERMx5T9VNuGivNvvCHrBlNsuW/C1t+m5X88amYnszT0jbTwCX9Or3dfJRDzJP+n7V5l55eGiPP/bycc/1/BtbMVOXZDEpvlzFo7gL+5xWi0cuHl90J4raw3n2uibNR5dnaZvVBEPwha4ehijVIj2Qkl1YjtocN9ZwOaEEAyMIBO4HeL9lwFyUMtOek183PZcJxWXAmUDoI2xNLRyuYdFpuL2duHY25sFHU60wTjz2p6KY6eax43gMrsdwvk2ZoaXpuuBa2QDQm56HBdmOzRkxTN6ajpD5hWzT2ekGqqS20L2cx1xq94Zn0vcah/mmurlMMxntfwQlLsxVj0eVFKYvhXVAcxuZurLx3N81h0SuanSmMGSME01130TG1OBzy7AQU8bM0rGwBzczRYsbZ2pNtD2rsx0XZsVrYIrEdejDtngtTI3D3U8XKOprOcC5oALeTIBuRxadyTDnEY725JrG9MtfLiVRs7VRyUrI3vY1sYbI05g51n3JdYWb706zBec16Wia9WKq2Ei/mdkbAz1oQN5w3mUAEjMTbU3HVqnL0LcLX0Wtetr5sG0eBVU+wNJAIrzxvZnbmboGMkbe+ax3t48U1OkM2HJfBWuusaS3pEwiap2YEUDM7+UYbXA0AcDq4gcQlo3C7isdr49Vjqwbf4JPUbO08cLM72SMLhmAsAxwOpIG8hJjcI8TjtekRWHrbnA6iSopamkDXS0zicjjbMDlItcgaEG4uOkkx5O8Rivaa3p3hp4JhNZUbYMrayJkAijLGMDgSdHW3E/Lcbk9QSImZ2hjx5L5fSZI1poNo8Tj2rqKuOkY8yktbne3mxggNtZ41ytaudd7Q5c8ZJvFe7d2moK+t2RySU7WTioByMcLcmGnnXLyN5I38EncwnlrlyYtTHXaZ2ersQdWBlTSxxRBh57Xgm4tYWDjv1Uo2txWyzOr11CyrrQICAgICAgICAgr+3tMX7IVIG9rA8d8bg/8AhUbRuFHExvFLnm1FXnwrD6kf4bnMd3HK9v4c48CseOObFNJ8Nx9nn5bbpS3l0aOKuy7QwuJ5sjMngbj+ILNiibYLV8v390LXmL1lDUtbJE58bXuaLlrgDobaaquuS1P6Z0+o5aZaxMxtI4bgbHls7o4nN5VoOYgkkuHxTrx6lZjvlmYnfTcfV28U1Ma8FjhxKNzX8k21nG92FvONhcXAvoAL9S9OcGOZ3pi9JbzaUtZeXXoszPtwAGuiqzUjHhmtfHoo4nJPJMyjcIqCzZ+eQ73Pce9xAA/ESsueObLXHDyKzqkykDdno/p4G9OokLrded2Rv4WuWjJPNkrX4/Zb2w1r5uxxRhsQaNzQAPDRa3rxGuj0g8yE8mbb7G3euTvXR2O/VE/ys4tuA22W99dAOSBJtwGd33Vh/irTG4iO3/zv8ty0+grE6n99/tD1Pibw5wAYcmY31sWtYxxtrxL9O5SvxNomYjXTf5RET+rlcNZ1vfX7zH6MtFiJfXFlgLF/k0tAPjc+Sni4ib5Jprz+WtfVHJh5ac3u/Vrw4u507WWaC8Nsdba5r8eFm+ZVVeKta0V1HXX6/aE7YIiJnyeoMTeQwkNsRGXWv/iuLRbXhbxXa8TedTMR/jv/APU6j8i2Gsb1vx+TPV4iWTvaADlYCO1xIFj95vmrcvETS01iO0fPev1hCmHmrE+14kq5G1OV2QgcluBH/cfl4nhYqNsuSl+Wdf4+fjOvN2MdLV3G/H5RtgGMuEbS5rbOyHS+jHh+/tGVVRxk6iZjvqfhO/ppP+HjcxE9t/nGvulaSUupWOO9zQT4i624rTekWnxiGa9eW0x5MqmiICAgICAgICAgICAgICAgIPE8QfA5jtzmlp7iLFHJjcacOkY5uBVNK/V1PJ+RxsfIvHcQsMz6PN7LfV4s9K2pPg06uTldnY3/ABoXZT3bgfyqFI5M818JQmd035I3FpP04SDdKwP+10XD7wPms1qcu48n0XAZefDHs6LBg1XP/JAaGt5Dlm3dcXzZm6WzX324KePn6R4bj6tV+Xr56eoHxtY/kidXa3BGviAvYYGjW1FsPkPF5DB3b3eyw8Vmy+tkrXy6/pDDx19Vir5ipLMJggHScA9w7TuHmfYs2GObJbJ4MFulYqtGDwcvtlSQjVlKwSO7BG0Bn4sn3irOG3e05J8e3uhqxxz5qx4Q6utr1BAQaUeGhrAGOc2wcAdD03Bx3jst3LPHDxWPVnXf5ztdOaZnrG+3yjTGcHZydg5w4cOiWtYW6jiGhQ/hKa1EzH21Ea+Tv8Rbe5j97mf1Z4KBrarOL3s4eDnZvYferaYK1vzx7fnO0LZZtXln2fZiiwpjZGG7rsII3cA4fxewKFeFrExPl/790pz2mJjzfW4W0FnOdZgYLac7IbtvpwPUkcNWOXrPTXx12JzTO+nffzJ8LY6RziXXde9j1gCw7rA94Xb8NW0zM76/v/33lc1qxEQ9uoQXXc5xPwdzprybi4bh1ldnBE9Znr0+U7c9LrpEefzjTCMIZksS4jQC9tGgPaG7t1nu7VCOEprUz/rUxr5ylOe3f976dfk3YIssDWjc0AeQstFK8tYr5KrW5pmWRSREBAQEBAQEBAQEBAQEBAQEBBy30i0Xq+0rKm3wVS3JL9ICx822P2XLNxGPmr07+HveZxdOS/P4T3U2hGSukgcebICy/bvY72jzVOT1qxkjvHX7slek8qMq2k4c4HpQuLrfNNmvHgcp81zNWJmLR4/uG/8A43Ny3mk+LfwbHnDDRT5RldK12bM697tPRzZeHUq6WmJivtj6vbtHSZ9j66MQseGknM4nUNHgMrR7V6rE9GPPiEcRPNj6Z4ac6Q/w+CxWtqtr+M9vpH3eNnv6TJ7H2GpEmLvnf0I+dbu0Y3vJt7VC1OXHGOvef3MqonduZ0r0V4Y4YfJVSdOpdzfq2k+91/BoWvHWKxqHpcFTVZvPivSsbRAQEBAQEBAQEBAQEBAQEBAQEBAQEBAQEBAQEBAQRm0mDNq8GkhdpmF2u+S8dF3n7CVyY2ry44yVmsuBYjE+OoMcoLZIiWHw3eXA9VlTFdTLw7RNZ1PeHyWovMJLXLhZ46zazvvD2kqEU9Xk/L9+x2LzFotHdEU/weJBl7gOBaetpN2ny39oIVPL60T7X02LNGTHzR4wl/Wb1JdwZr3v+KP3/Z7Vsy9uXz+jz+Ky+jp07y8Mly07gOk/Qn5o1t4n3dqrmN2jyh4/glNlsHfWYiynbcMvnlcODRx8tAOtylFd22tw45yWisfF3yCFrIGsYA1rQGtA4AaAK57cRERqGRHRAQEBAQEBAQEBAQEBAQEBAQEBAQEBAQEBAQEBAQEFJ9Imx/rUPLwD4dg1b/mtHD6Q4de7qtG0MfFcPzxzV7/VxtzSHEEEEGxB3gjgQq3lNWviJa1zekw6drb6jz18+tc5Y3tu4LiOSZpbtLYjbaIDxJ63Hef3dwCl47Z8+X0t9+Hg2sPoZJ6xsUTS97zYAe89QHEoqpWbTqHddkNm2UWGZBZ0jrGR/wAp3UPmjgPHirIjT2sGGMVdePinV1cICAgICAgICAgICAgICAgICAgICAgICAgICAgICAgICCnbZ7Cx1ZMsREU9tT8WT6dtx+cPG/CM12ycRwsZPWjpLkOKYXLT1XJzxujdwvuI62ncR2hQeXelqTq0N3Z3ZqorJrQs5l+dI7RjfHiewapEbTxYb5J6fm7LsrstDRUtmc6Rw58hGruwfJb2ed1ZEaethwVxR07+adXVwgICAgICAgICAgICAgICAgICAgICAgICAgICAgICAgICAgwVtFHNBkljZI35L2hw8iiNqxaNTDLHGGxhrQGtAsABYAdgCOxGuz0jogICAgICAgICAgICAgICAgICAgICAgICAgICAgICAgICAgICAgICAgICAgICAgICAgICAgICAgICAgICAgICAg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57466" y="1654367"/>
            <a:ext cx="26518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1800" dirty="0" smtClean="0">
                <a:latin typeface="Arial" charset="0"/>
                <a:ea typeface="ＭＳ Ｐゴシック" charset="0"/>
                <a:cs typeface="ＭＳ Ｐゴシック" charset="0"/>
              </a:rPr>
              <a:t>Mzingazi 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1800" dirty="0" smtClean="0">
                <a:latin typeface="Arial" charset="0"/>
                <a:ea typeface="ＭＳ Ｐゴシック" charset="0"/>
                <a:cs typeface="ＭＳ Ｐゴシック" charset="0"/>
              </a:rPr>
              <a:t>Nsezi 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1800" dirty="0" smtClean="0">
                <a:latin typeface="Arial" charset="0"/>
                <a:ea typeface="ＭＳ Ｐゴシック" charset="0"/>
                <a:cs typeface="ＭＳ Ｐゴシック" charset="0"/>
              </a:rPr>
              <a:t>Esikhaleni 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1800" dirty="0" smtClean="0">
                <a:latin typeface="Arial" charset="0"/>
                <a:ea typeface="ＭＳ Ｐゴシック" charset="0"/>
                <a:cs typeface="ＭＳ Ｐゴシック" charset="0"/>
              </a:rPr>
              <a:t>Ngwelezane WTW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864761"/>
              </p:ext>
            </p:extLst>
          </p:nvPr>
        </p:nvGraphicFramePr>
        <p:xfrm>
          <a:off x="0" y="3303372"/>
          <a:ext cx="7414054" cy="3229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94" y="1521415"/>
            <a:ext cx="479742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0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Agenda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7891462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Historical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&amp;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planned future water use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Usage vs Allocations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Drivers of water use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Scenarios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Major Industries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7" y="1679080"/>
            <a:ext cx="79073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Mondi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R’Bay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RBM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Tronox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Hillendale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Fairbreeze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Foskor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Hillside &amp; Bayside Aluminium (BHP Billiton)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Tongaat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Hulett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Mondi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Felixton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R’Bay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Coal Terminal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7734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Major Industries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283189"/>
              </p:ext>
            </p:extLst>
          </p:nvPr>
        </p:nvGraphicFramePr>
        <p:xfrm>
          <a:off x="110745" y="1208583"/>
          <a:ext cx="8789160" cy="3302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65352"/>
              </p:ext>
            </p:extLst>
          </p:nvPr>
        </p:nvGraphicFramePr>
        <p:xfrm>
          <a:off x="110745" y="4510893"/>
          <a:ext cx="8705709" cy="1862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894"/>
                <a:gridCol w="1138935"/>
                <a:gridCol w="635274"/>
                <a:gridCol w="818865"/>
                <a:gridCol w="859809"/>
                <a:gridCol w="859809"/>
                <a:gridCol w="859809"/>
                <a:gridCol w="873457"/>
                <a:gridCol w="846161"/>
                <a:gridCol w="941696"/>
              </a:tblGrid>
              <a:tr h="6208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Mm</a:t>
                      </a:r>
                      <a:r>
                        <a:rPr lang="en-GB" sz="1600" b="1" u="none" strike="noStrike" baseline="30000" dirty="0">
                          <a:effectLst/>
                        </a:rPr>
                        <a:t>3</a:t>
                      </a:r>
                      <a:r>
                        <a:rPr lang="en-GB" sz="1600" b="1" u="none" strike="noStrike" dirty="0">
                          <a:effectLst/>
                        </a:rPr>
                        <a:t>/a</a:t>
                      </a:r>
                      <a:endParaRPr lang="en-GB" sz="1600" b="1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Mondi Richards Bay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RBM - total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Foskor - total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Tronox - Hillendale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Mondi Felixton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Hillside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Tongaat Hulett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RBCT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1" u="none" strike="noStrike" dirty="0">
                          <a:effectLst/>
                        </a:rPr>
                        <a:t>Bayside - raw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/>
                </a:tc>
              </a:tr>
              <a:tr h="6208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Current </a:t>
                      </a:r>
                      <a:r>
                        <a:rPr lang="en-GB" sz="1600" b="1" u="none" strike="noStrike" dirty="0" smtClean="0">
                          <a:effectLst/>
                        </a:rPr>
                        <a:t>Usage</a:t>
                      </a:r>
                      <a:endParaRPr lang="en-GB" sz="16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23.61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15.34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7.31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3.75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2.22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0.78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0.71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0.43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0.34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2"/>
                    </a:solidFill>
                  </a:tcPr>
                </a:tc>
              </a:tr>
              <a:tr h="6208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 smtClean="0">
                          <a:effectLst/>
                        </a:rPr>
                        <a:t>Allocation</a:t>
                      </a:r>
                      <a:endParaRPr lang="en-GB" sz="16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        32.85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            30.00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     10.44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       4.19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 3.15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             -  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 1.89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-  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            0.34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7658" marR="7658" marT="7658" marB="0" anchor="b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1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Mondi Richards Bay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859" y="1679080"/>
            <a:ext cx="6489700" cy="1881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Allocation 90Ml/day (32.85Mm</a:t>
            </a:r>
            <a:r>
              <a:rPr lang="en-US" sz="20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/a)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Historical use 60-70Ml/day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Potable water supplied (Nsezi WTW)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Own WWTW (55Ml/day)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P:\Projects\109343   Richards Bay Recon Strategy\03 Prj Delivery\11 Photos, maps &amp; images\Mondi Richards Bay_CB-Mil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733800"/>
            <a:ext cx="5199063" cy="2113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pic>
        <p:nvPicPr>
          <p:cNvPr id="4098" name="Picture 2" descr="Mon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2827451"/>
            <a:ext cx="12287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8038" y="5968315"/>
            <a:ext cx="4627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Discuss: Clarification of usage statistics</a:t>
            </a:r>
          </a:p>
        </p:txBody>
      </p:sp>
    </p:spTree>
    <p:extLst>
      <p:ext uri="{BB962C8B-B14F-4D97-AF65-F5344CB8AC3E}">
        <p14:creationId xmlns:p14="http://schemas.microsoft.com/office/powerpoint/2010/main" val="206576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7" y="875084"/>
            <a:ext cx="7426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Richards Bay Minerals (RBM)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292" y="1679080"/>
            <a:ext cx="64897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Total allocation 82Ml/day (30Mm</a:t>
            </a:r>
            <a:r>
              <a:rPr lang="en-US" sz="20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/a)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Historical use 40-70Ml/day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Three sources for raw water abstraction: 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Mfolozi River, Lake Nhlabane, Lake Nsezi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Mines and smelters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Zulti South expansion (2017)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Own WTW and WWTW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Stormwater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/process water reused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318" y="2369179"/>
            <a:ext cx="1112837" cy="11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mysite.mweb.co.za/residents/teknovis/Aerial/images/RBM%20Dred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/>
          <a:stretch/>
        </p:blipFill>
        <p:spPr bwMode="auto">
          <a:xfrm>
            <a:off x="4723014" y="3722233"/>
            <a:ext cx="4127956" cy="25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97738" y="6268115"/>
            <a:ext cx="121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 smtClean="0"/>
              <a:t>© </a:t>
            </a:r>
            <a:r>
              <a:rPr lang="en-ZA" sz="800" dirty="0" err="1" smtClean="0"/>
              <a:t>Thys</a:t>
            </a:r>
            <a:r>
              <a:rPr lang="en-ZA" sz="800" dirty="0" smtClean="0"/>
              <a:t> van der Merwe</a:t>
            </a:r>
            <a:endParaRPr lang="en-GB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7292" y="5560522"/>
            <a:ext cx="4002088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Discuss: Clarification of allocations</a:t>
            </a:r>
          </a:p>
        </p:txBody>
      </p:sp>
    </p:spTree>
    <p:extLst>
      <p:ext uri="{BB962C8B-B14F-4D97-AF65-F5344CB8AC3E}">
        <p14:creationId xmlns:p14="http://schemas.microsoft.com/office/powerpoint/2010/main" val="17258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7" y="875084"/>
            <a:ext cx="7426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Foskor – Acid Division 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820" y="1679080"/>
            <a:ext cx="6489700" cy="30008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Total allocation 29Ml/day (10Mm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/a)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Historical use 15-30Ml/day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Two grades supplied: clarified and potable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Nsezi WTW and Mzingazi 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Effluent disposal by Alkantstrand Pump Station    (pipelines B and C)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Use some recycled water from Hillside 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1819" y="5351024"/>
            <a:ext cx="4159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Discuss: Clarification of usage statistics</a:t>
            </a:r>
          </a:p>
        </p:txBody>
      </p:sp>
      <p:pic>
        <p:nvPicPr>
          <p:cNvPr id="5122" name="Picture 2" descr="http://www.foskor.co.z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4" y="3144736"/>
            <a:ext cx="142875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kzntopbusiness.co.za/site/user_data/images/Foskor___Page_One_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68" y="3808141"/>
            <a:ext cx="3092705" cy="26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4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7" y="875084"/>
            <a:ext cx="7426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Tronox (formerly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Exxaro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375" y="1679889"/>
            <a:ext cx="672134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Current allocation (Hillendale Mine) 31.5Ml/day (11.48Mm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/a)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Fairbreeze Mine planned usage 48.0Ml/day (2017-2027)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Port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Durnford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Mine planned usage 55.5Ml/day (2027-2058)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Raw water abstraction from Mhlathuze Weir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Central processing plant in Empangeni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Supply from Empangeni urban supply (Nsezi WTW)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5175" y="5287534"/>
            <a:ext cx="3544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Discuss: Clarification of usage statistics</a:t>
            </a:r>
          </a:p>
        </p:txBody>
      </p:sp>
      <p:pic>
        <p:nvPicPr>
          <p:cNvPr id="6146" name="Picture 2" descr="https://encrypted-tbn0.gstatic.com/images?q=tbn:ANd9GcRM_C0qtCoQyszfX-yMP5noyOBR6GiYe2pDgCJKbc7IuyuzSq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72" y="3638539"/>
            <a:ext cx="1638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60" name="Picture 16" descr="http://www.tronox.com/wp-content/uploads/2012/04/tronox_kz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29" y="4248997"/>
            <a:ext cx="4660643" cy="21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4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7" y="875084"/>
            <a:ext cx="7426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BHP Billiton (Hillside &amp; Bayside)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311" y="1626487"/>
            <a:ext cx="672134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Planned phasing out of Bayside Aluminium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Hillside usage 2.14Ml/day (0.78Mm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/a)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Treated water supplied from Mzingazi 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Effluent disposal by Alkantstrand Pump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Station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pipeline A)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Provides Foskor with some recycled water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9111" y="5186269"/>
            <a:ext cx="3377879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Discuss: Clarification of usage statistics</a:t>
            </a:r>
          </a:p>
        </p:txBody>
      </p:sp>
      <p:sp>
        <p:nvSpPr>
          <p:cNvPr id="2" name="AutoShape 4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0" name="Picture 2" descr="https://encrypted-tbn1.gstatic.com/images?q=tbn:ANd9GcT-x4GxUfnTe0bCqMdl3N5Z-PgjKFKGfTb-gOLkHnDw52ORls41O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29102" r="53361" b="25225"/>
          <a:stretch/>
        </p:blipFill>
        <p:spPr bwMode="auto">
          <a:xfrm>
            <a:off x="7189657" y="2909353"/>
            <a:ext cx="1548713" cy="38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P:\Projects\109343   Richards Bay Recon Strategy\03 Prj Delivery\11 Photos, maps &amp; images\Pics\Bayside &amp; Hillside aluminium smelters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51401" b="24147"/>
          <a:stretch/>
        </p:blipFill>
        <p:spPr bwMode="auto">
          <a:xfrm>
            <a:off x="6017436" y="3296532"/>
            <a:ext cx="2539703" cy="27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P:\Projects\109343   Richards Bay Recon Strategy\03 Prj Delivery\11 Photos, maps &amp; images\Pics\Bayside &amp; Hillside aluminium smelters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2" r="707" b="24255"/>
          <a:stretch/>
        </p:blipFill>
        <p:spPr bwMode="auto">
          <a:xfrm>
            <a:off x="3828984" y="3719550"/>
            <a:ext cx="2067355" cy="233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96635" y="5997093"/>
            <a:ext cx="8000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50" b="1" dirty="0" smtClean="0"/>
              <a:t>Hillside</a:t>
            </a:r>
            <a:endParaRPr lang="en-GB" sz="105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87258" y="5997093"/>
            <a:ext cx="8000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50" b="1" dirty="0" smtClean="0"/>
              <a:t>Bayside</a:t>
            </a:r>
            <a:endParaRPr lang="en-GB" sz="1050" b="1" dirty="0"/>
          </a:p>
        </p:txBody>
      </p:sp>
    </p:spTree>
    <p:extLst>
      <p:ext uri="{BB962C8B-B14F-4D97-AF65-F5344CB8AC3E}">
        <p14:creationId xmlns:p14="http://schemas.microsoft.com/office/powerpoint/2010/main" val="31745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80641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Richards Bay Coal Terminal (RBCT)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775" y="1698387"/>
            <a:ext cx="6721346" cy="2574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Previously large user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Water use efficiency project has lead to diminished usage in recent years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Less than 1Mm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/a use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Potential future expansion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AutoShape 4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4" name="Picture 2" descr="P:\Projects\109343   Richards Bay Recon Strategy\03 Prj Delivery\11 Photos, maps &amp; images\Pics\RBCT source RBCT web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51" y="3457698"/>
            <a:ext cx="4279503" cy="27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crypted-tbn2.gstatic.com/images?q=tbn:ANd9GcQDZqG198ZdrvMCxDoCU7Ct13hQWhIffd_mugMx3MP71p8_XI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8" t="7664" r="31488" b="8411"/>
          <a:stretch/>
        </p:blipFill>
        <p:spPr bwMode="auto">
          <a:xfrm>
            <a:off x="7830709" y="1867885"/>
            <a:ext cx="807308" cy="107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4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AutoShape 4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data:image/jpeg;base64,/9j/4AAQSkZJRgABAQAAAQABAAD/2wCEAAkGBxQTEhUSEhEWFhUWFhQWGRgYGBseHRgVGBccFxoYGBYYKDQiGB4xJxwcIzIhJSk3Li4uHCA1ODUsOy0tLisBCgoKDg0OGxAPGzQkICQsLC0sMjQ3NC8wNzQsNCwsNzQsNDQvNSwsNzA0LC00LSwsNDcxNzUvNDYsNy0tNDAsLP/AABEIAFgAwAMBIgACEQEDEQH/xAAbAAEAAQUBAAAAAAAAAAAAAAAABAEDBQYHAv/EADoQAAIBAgMECAQFAwQDAAAAAAECAwARBBIhBQYTMRQiQVFhcZLiMjNTsQcjcoGRQlKhQ4Lh8RXB0f/EABgBAQEBAQEAAAAAAAAAAAAAAAABAgME/8QAKREAAgIBAgQFBQEAAAAAAAAAAAECEQMSIQQxUWEiMkFxkROBobHBI//aAAwDAQACEQMRAD8A7TtBrRsR3VIqLtL5beVSqAUpSgFKUoBSlKAUpVCaArVGNa/jtqyS9XCkBe2W2b0D4f8Acf4NYLGbASxmxeJlKqMzNJO6qBzuVQqo/wCq2odSWbfBjmYE8GQWJFiADbvsauYbHo7FNVcalWFjbvA7R4iua7S6NhoulYfaMqIWsGilMy38Y3LC3lbn5VE2H+JKYo8HEFVnQ3gnUFVlP9pQ6xk917GuU8OWGN5IvVXPavg6QljlLS9r5HYKVZwc2dFf+4A/yKvVU01aMtU6YpSlUgpSlAKUpQCsfsFrwR/pX7VkKxu7/wAiP9K/agJG0vlt5VKqLtL5beVSqAUpSgFKUoBSlKAVzL8Y98zhVjwkahmlBaUZmW0PLLmQ3Use0dgNdNrk0W6ox+2MVicUpOHhdIowbZZGVTcHwHb512w6dVy5IzO62Nn3Rx8OIwkTx9RLCLhAFcmUddbc25c+61aV+Im8S3GHxMZiiOIfMmUl58OmQh1a/UF7i3bbzrpCTx4eBXVAsUUbsSBYBVA+EDU1wBN7E4kpOERoppC7l+tNbMWULI11QC/wgW5+ddsMNUm0jE5UtzVm7uwE2/ftt2HQVkd3IC+KgUfUQ/spzH7V6xawzG+Gw7xBbs4MhkAS46wFg1hqTz5+FbBhNkPs8S4mYr8FsOysCJM97OBzAtrY2NdeNzaMEkvM1SXd7L9/Bnh8erKm+S3fstzs/wCHG8YxcEi6ZoJXiNu1Qbo37j/INbbXFfwCjkjxGMjdWX8qBirAg3u1jY+BrtVeGeJYnojySR2U3PxP1FKUrBRSlKAUpSgFY3d/5Ef6V+1ZKsbu/wDIj/Sv2oCRtL5beVSqi7S+W3lUqgFKUoBSlKAUpSgI20XYRuUtmsbX5A95rk28u9b7Kxk8b4cyLiHTEi8llH5YRlUWP9SknzFdglTMCp5EEfzXPfxA3aG0cOI7hcbh7mPMbcQHmLnmGsPIimKcYZl9R7NV2s04uWPw80e9xd6V2nCxliy5HMTRC7Kyutxr29xBrS9+vw4gw2FlxOHzqUIbK8gICZyCqjtPK1zWR/BzFiGLEYVwY8QswZlcEZRYBWPhcWI8q2/eFI8VDJhutI0qsvV5ITY3vy0Irtl4iHDZN3S6dfZepzhillWyOG7j7KM+JFmdQgzEoDduwRg9mbl5XrvEm78cqk4rDrK2dWUGxCPawCr4A1re4O60uGY9JhsI3DRhGBuwBBLAHrcxa/bfurb434xMcDEFSeI63sjHna+jN2C3Lmey/Gcp58v1ZbJeVdO77v8AC9z0ZMceHTxRal1a5Psu39KbtYVTicXilGjmKBSf6lgDAn1MR/trZas4TDrGixoLKoAA8B96vVZO2cUKUpUApSlAKUpQCsbu/wDIj/Sv2rI3rHbv/Ij/AEr9qAkbS+W3lUqou0vlt5VKoBSlUY0BWlYrd3FTSRZsQgSS50A7OYqTJM4nRAOoUck2/qBWwv2czpVregTKVC2tO6RM0Yuwt2FrC+pyjVrDW1SoGJUE8yB2W/x2eVQHuo2MwEcotIga3I9o8iNRUXC4uY4h0aO0QDZX7yMv8cz51d2ziJEhZoUzyaBVtfU9/hUlBSWmSuyxk4u0QMTupAwa2dWYWzhzmH7nn+9YlN0cVHYQ7SYC9+tBGSfAkAA/xW3YaTMqtYi4BseYuORrH4HFTNiJUkQCIW4bW+Lv1rOLFDHbhFL7Is8k5+ZtmPg3Xdr9Jxs0wJuUXLEp8DwgGI8L1n8LhkjUJGgVRoFUWA/YVD25iZI480Qu2ZR8JbTyH8X7L1OhYlVLCxIBI7jbUXrq22tzCRcpWO2biZGkmVxojAIcpAKkcrnme/s1FZGstUUUqJtWZ0hdoxdwpKi19fIU2ZMzxI0i2YjUWtr5GrW1gl0rGjGSdJ4fDPCyfHbTic7X7reHMVf2pK6RM8S5nUXC/wB1v6fA0oEuvDNXiMtlGa2awvblfttULGYmw51ASHxAFWdgD8hP0r9q1iXa3FkEELXY/ERyVe037+6tzwsWVQO6q1RLLW0vlt5VKqLtL5beVSqhRVCarVCKA1pd8sKch4jqZEzoCtiVEgiNh5nl3V5TerDsZFEswMbhDdCLky8G6EjrLn0uKsncGArGryOxiCBGOUEFJjMDoOdyQe8VcXciP80meUlySp6v5V5jP1ABr19etflXX/MzuF27C8iRJiMQXcygBUGnCk4TMbjQZtL1BbeWHIzmfGqFkMWsQB4gVmYAFdbBSTWQO5cdoAZpDwZGmvZLvI0nEZswF0ubghSAQbWr3tHcuCaNopGco08k5GnxyIy2HcBmuPECqnAUzHYnbEISWQ47FZIVidiFU3WYZkyDLdtKm4TCcV5I02jiiY8mb4LddcykHLrpXufc2OQsZJpSHMJYAhbmKNoxqliPiubdtX9jbs9HkzpiZCCkaMjBLPw0yKSbXvbuNRuNbCma3iNpQqZw208cvADluqvWEbBX4ZydexIBt3iqyZQAX2ntBCUzhWyAlTIIuqAupuRoO8VlsVuJFIZ800pEwmAHVtHxnV5Mumtyq/FflUp90o26MZJGY4Vy6WVFBB5IyoAMoIU2A5qK1qiSma3DIhzn/wAptDKkohLEJYyGThZQcuvW/wAa1NxAWLEDDNtTG8QgdiFQWDMqs2SwJCMQPCpqbjoFlRcRIBJMJ9Fjusol4oObLdtdOtfSpLbpq0yzvPIzAJm0UB3jV0RzYaECRtBpyo5R6imYDBbZgkVGG0sYM7xRjMqg3lUtGSCmikA6+FXsLtuJzEI8djJDKZQoCJ/pOI3J6uguRWSO4WG6LHhFuqJzZbBnbhmPMxA1axvfwqibkRq8LxyuhhMpXqxt8x1c/Ept8NrjXU01QFMjDb0HXC4zEuY+NmVUUkcFgr6ZfEHxGtS22si4UYwzYrhEZvgGYJa+Yra4W2t6uYbcuBJHlVmDSRzxsdNRM5e505i9ge6pG0t2llwseE4zokfCFxlJcR2sHDCzDQXFrGs3AtMiR7zQZsvGmvw+Jqlh8vi5CbaPl62XnVDvnhciussjh2RVyLcszxmUAfsD9quT7oI8jSPPISytmHVsZGi4Jl0FwcvZy8KhTbgYcLlR2T81JvhRhnSLhfC4I1GvLnTweo3Nnea6g6i4BsdDr3jsNc/37lOZSCfhPb3H/mtyxMhVQCxYgWJPMnvNtK19Nn9IxCXHVj1PiSdB/i/8VMclGVsk1aok7g7B4MZkcfmPYnvA7B+3/s1uFeI0sLCvdYlJyds0kkqRZxceZCO8VGbGS3+SPX7aUqFPPTZfoD1+2nTZfoD1+2q0oCnTZfoD1+2nTZfoD1+2q0oCnTZfoD1+2nTZfoD1+2q0oCnTZfoD1+2nTZfoD1+2q0oCnTZfoD1+2nTZfoD1+2q0oCnTZfoD1+2nTZfoD1+2q0oCnTZfoD1+2nTZfoD1+2q0oCnTZfoD1+2nTZfoD1+2q0oCnTJfoD1+2rb4iU/6I9ftpSgIU+FmfTKF/e//AMrKbLwAiW3M9ppSgJ1KUoD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data:image/jpeg;base64,/9j/4AAQSkZJRgABAQAAAQABAAD/2wCEAAkGBxQTEhUSEhEWFhUWFhQWGRgYGBseHRgVGBccFxoYGBYYKDQiGB4xJxwcIzIhJSk3Li4uHCA1ODUsOy0tLisBCgoKDg0OGxAPGzQkICQsLC0sMjQ3NC8wNzQsNCwsNzQsNDQvNSwsNzA0LC00LSwsNDcxNzUvNDYsNy0tNDAsLP/AABEIAFgAwAMBIgACEQEDEQH/xAAbAAEAAQUBAAAAAAAAAAAAAAAABAEDBQYHAv/EADoQAAIBAgMECAQFAwQDAAAAAAECAwARBBIhBQYTMRQiQVFhcZLiMjNTsQcjcoGRQlKhQ4Lh8RXB0f/EABgBAQEBAQEAAAAAAAAAAAAAAAABAgME/8QAKREAAgIBAgQFBQEAAAAAAAAAAAECEQMSIQQxUWEiMkFxkROBobHBI//aAAwDAQACEQMRAD8A7TtBrRsR3VIqLtL5beVSqAUpSgFKUoBSlKAUpVCaArVGNa/jtqyS9XCkBe2W2b0D4f8Acf4NYLGbASxmxeJlKqMzNJO6qBzuVQqo/wCq2odSWbfBjmYE8GQWJFiADbvsauYbHo7FNVcalWFjbvA7R4iua7S6NhoulYfaMqIWsGilMy38Y3LC3lbn5VE2H+JKYo8HEFVnQ3gnUFVlP9pQ6xk917GuU8OWGN5IvVXPavg6QljlLS9r5HYKVZwc2dFf+4A/yKvVU01aMtU6YpSlUgpSlAKUpQCsfsFrwR/pX7VkKxu7/wAiP9K/agJG0vlt5VKqLtL5beVSqAUpSgFKUoBSlKAVzL8Y98zhVjwkahmlBaUZmW0PLLmQ3Use0dgNdNrk0W6ox+2MVicUpOHhdIowbZZGVTcHwHb512w6dVy5IzO62Nn3Rx8OIwkTx9RLCLhAFcmUddbc25c+61aV+Im8S3GHxMZiiOIfMmUl58OmQh1a/UF7i3bbzrpCTx4eBXVAsUUbsSBYBVA+EDU1wBN7E4kpOERoppC7l+tNbMWULI11QC/wgW5+ddsMNUm0jE5UtzVm7uwE2/ftt2HQVkd3IC+KgUfUQ/spzH7V6xawzG+Gw7xBbs4MhkAS46wFg1hqTz5+FbBhNkPs8S4mYr8FsOysCJM97OBzAtrY2NdeNzaMEkvM1SXd7L9/Bnh8erKm+S3fstzs/wCHG8YxcEi6ZoJXiNu1Qbo37j/INbbXFfwCjkjxGMjdWX8qBirAg3u1jY+BrtVeGeJYnojySR2U3PxP1FKUrBRSlKAUpSgFY3d/5Ef6V+1ZKsbu/wDIj/Sv2oCRtL5beVSqi7S+W3lUqgFKUoBSlKAUpSgI20XYRuUtmsbX5A95rk28u9b7Kxk8b4cyLiHTEi8llH5YRlUWP9SknzFdglTMCp5EEfzXPfxA3aG0cOI7hcbh7mPMbcQHmLnmGsPIimKcYZl9R7NV2s04uWPw80e9xd6V2nCxliy5HMTRC7Kyutxr29xBrS9+vw4gw2FlxOHzqUIbK8gICZyCqjtPK1zWR/BzFiGLEYVwY8QswZlcEZRYBWPhcWI8q2/eFI8VDJhutI0qsvV5ITY3vy0Irtl4iHDZN3S6dfZepzhillWyOG7j7KM+JFmdQgzEoDduwRg9mbl5XrvEm78cqk4rDrK2dWUGxCPawCr4A1re4O60uGY9JhsI3DRhGBuwBBLAHrcxa/bfurb434xMcDEFSeI63sjHna+jN2C3Lmey/Gcp58v1ZbJeVdO77v8AC9z0ZMceHTxRal1a5Psu39KbtYVTicXilGjmKBSf6lgDAn1MR/trZas4TDrGixoLKoAA8B96vVZO2cUKUpUApSlAKUpQCsbu/wDIj/Sv2rI3rHbv/Ij/AEr9qAkbS+W3lUqou0vlt5VKoBSlUY0BWlYrd3FTSRZsQgSS50A7OYqTJM4nRAOoUck2/qBWwv2czpVregTKVC2tO6RM0Yuwt2FrC+pyjVrDW1SoGJUE8yB2W/x2eVQHuo2MwEcotIga3I9o8iNRUXC4uY4h0aO0QDZX7yMv8cz51d2ziJEhZoUzyaBVtfU9/hUlBSWmSuyxk4u0QMTupAwa2dWYWzhzmH7nn+9YlN0cVHYQ7SYC9+tBGSfAkAA/xW3YaTMqtYi4BseYuORrH4HFTNiJUkQCIW4bW+Lv1rOLFDHbhFL7Is8k5+ZtmPg3Xdr9Jxs0wJuUXLEp8DwgGI8L1n8LhkjUJGgVRoFUWA/YVD25iZI480Qu2ZR8JbTyH8X7L1OhYlVLCxIBI7jbUXrq22tzCRcpWO2biZGkmVxojAIcpAKkcrnme/s1FZGstUUUqJtWZ0hdoxdwpKi19fIU2ZMzxI0i2YjUWtr5GrW1gl0rGjGSdJ4fDPCyfHbTic7X7reHMVf2pK6RM8S5nUXC/wB1v6fA0oEuvDNXiMtlGa2awvblfttULGYmw51ASHxAFWdgD8hP0r9q1iXa3FkEELXY/ERyVe037+6tzwsWVQO6q1RLLW0vlt5VKqLtL5beVSqhRVCarVCKA1pd8sKch4jqZEzoCtiVEgiNh5nl3V5TerDsZFEswMbhDdCLky8G6EjrLn0uKsncGArGryOxiCBGOUEFJjMDoOdyQe8VcXciP80meUlySp6v5V5jP1ABr19etflXX/MzuF27C8iRJiMQXcygBUGnCk4TMbjQZtL1BbeWHIzmfGqFkMWsQB4gVmYAFdbBSTWQO5cdoAZpDwZGmvZLvI0nEZswF0ubghSAQbWr3tHcuCaNopGco08k5GnxyIy2HcBmuPECqnAUzHYnbEISWQ47FZIVidiFU3WYZkyDLdtKm4TCcV5I02jiiY8mb4LddcykHLrpXufc2OQsZJpSHMJYAhbmKNoxqliPiubdtX9jbs9HkzpiZCCkaMjBLPw0yKSbXvbuNRuNbCma3iNpQqZw208cvADluqvWEbBX4ZydexIBt3iqyZQAX2ntBCUzhWyAlTIIuqAupuRoO8VlsVuJFIZ800pEwmAHVtHxnV5Mumtyq/FflUp90o26MZJGY4Vy6WVFBB5IyoAMoIU2A5qK1qiSma3DIhzn/wAptDKkohLEJYyGThZQcuvW/wAa1NxAWLEDDNtTG8QgdiFQWDMqs2SwJCMQPCpqbjoFlRcRIBJMJ9Fjusol4oObLdtdOtfSpLbpq0yzvPIzAJm0UB3jV0RzYaECRtBpyo5R6imYDBbZgkVGG0sYM7xRjMqg3lUtGSCmikA6+FXsLtuJzEI8djJDKZQoCJ/pOI3J6uguRWSO4WG6LHhFuqJzZbBnbhmPMxA1axvfwqibkRq8LxyuhhMpXqxt8x1c/Ept8NrjXU01QFMjDb0HXC4zEuY+NmVUUkcFgr6ZfEHxGtS22si4UYwzYrhEZvgGYJa+Yra4W2t6uYbcuBJHlVmDSRzxsdNRM5e505i9ge6pG0t2llwseE4zokfCFxlJcR2sHDCzDQXFrGs3AtMiR7zQZsvGmvw+Jqlh8vi5CbaPl62XnVDvnhciussjh2RVyLcszxmUAfsD9quT7oI8jSPPISytmHVsZGi4Jl0FwcvZy8KhTbgYcLlR2T81JvhRhnSLhfC4I1GvLnTweo3Nnea6g6i4BsdDr3jsNc/37lOZSCfhPb3H/mtyxMhVQCxYgWJPMnvNtK19Nn9IxCXHVj1PiSdB/i/8VMclGVsk1aok7g7B4MZkcfmPYnvA7B+3/s1uFeI0sLCvdYlJyds0kkqRZxceZCO8VGbGS3+SPX7aUqFPPTZfoD1+2nTZfoD1+2q0oCnTZfoD1+2nTZfoD1+2q0oCnTZfoD1+2nTZfoD1+2q0oCnTZfoD1+2nTZfoD1+2q0oCnTZfoD1+2nTZfoD1+2q0oCnTZfoD1+2nTZfoD1+2q0oCnTZfoD1+2nTZfoD1+2q0oCnTZfoD1+2nTZfoD1+2q0oCnTJfoD1+2rb4iU/6I9ftpSgIU+FmfTKF/e//AMrKbLwAiW3M9ppSgJ1KUoD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60375" y="1423243"/>
            <a:ext cx="3506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Mondi Felixton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375" y="2200893"/>
            <a:ext cx="36214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Raw water abstraction from Mhlathuze River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Use Tongaat Hulett WTW and WWTW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Usage 6.07Ml/day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4694624" y="1423242"/>
            <a:ext cx="3506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Tongaat Hulett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7359" y="2210540"/>
            <a:ext cx="3467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Raw water abstraction from Mhlathuze River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Own WTW and WWTW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Usage 1.95Ml/day</a:t>
            </a:r>
          </a:p>
        </p:txBody>
      </p:sp>
      <p:pic>
        <p:nvPicPr>
          <p:cNvPr id="10248" name="Picture 8" descr="http://www.brics5.co.za/wp-content/themes/BRICS/assets/img/partner-tongaat-hule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18" y="4769533"/>
            <a:ext cx="3200945" cy="46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on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498" y="4731998"/>
            <a:ext cx="12287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80641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Industrial Development Zone (IDZ)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775" y="1965087"/>
            <a:ext cx="672134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Future identified developments in several phases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Phase 1 in Richards Bay city area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Phases 1A, D &amp; F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Phase 2 to the north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(outside municipal area)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Earlier phases supplied by Mzingazi WTW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AutoShape 4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0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data:image/jpeg;base64,/9j/4AAQSkZJRgABAQAAAQABAAD/2wCEAAkGBxQSEhQUEhQWFRQXGBgUFRcXFxYYFRcXFRUYFxQXFBQYHCggGBolHBQUITEhJSkrLi4uFx8zODMtNygtLisBCgoKDg0OGxAQGywkHCQsLCwsLCwsLSwsLCwuLCwsLCwsLCwsLCwsLCwsLCwsLCwsLCwsLCwsLCwsLCwsLCwsLP/AABEIAJcBTgMBIgACEQEDEQH/xAAcAAABBQEBAQAAAAAAAAAAAAACAAEDBAUGBwj/xABEEAABAwIEAwUFBQYFAQkAAAABAAIRAyEEEjFBBSJRYXGBkaEGEzKxwSNCUtHwFBVigpLhU3JzsrPSJCUzQ2ODouLx/8QAGgEAAwEBAQEAAAAAAAAAAAAAAAECAwQFBv/EAC4RAAICAgEDAgQGAgMAAAAAAAABAhEDIRIEMUFRYRMiwfAFFHGBsfGRoTNCUv/aAAwDAQACEQMRAD8AxYTgJwEQC+2OMYBEAkiaErATQiIUjWJOhKyqIoShOnhMQwSTwnhADAJ04CcBAChOAnCeEANCdOEQCQwYRQnhEAiwGATwnhFCQDJwE8J0AMAnSTwlYxAIg1IBEEuQhoTwnARZUrAGEoRhqeEgoCEoUkJQgAA1OAjhKEABlRAIwEoQMCEoUiUIAihPCOEoSAABKFJCUICjmg1PlTwnhbk0MAjakAiSAGUoThOgAYTwihOEWAwCUJ08IsBk6eEoRYCTgJQnASsdBAIkwCIJWFChOAknASsBQnSATgJWAkoRNCIBKwGATgJ4TgJDGhEAiARBqLCgQEWVEGosqVjpggJ4RhqINRY+JHCfKpA1Se76pcilAgyJZFMYTFwRYcURBqfIjSTsVIDKllRwlCVjpAwllUgCaEWAGVKEUJwEWFHLwihIJ4W3IyHCSeEkrAYJ4SATosBJQnCeEWAwCeEUJwEWAICcBEAihKwAhEAihEGpWOgIRAIoTgIHTGhOAiARAJWHEABEAihPCVhQMJ4TgIgix0MGogE8pwErHQmhStQgKRoSbGOAjgJBqINSsAco7U/gjDUi1KxgSUMIyEoTEBCWVEkgYMIgEkkWFCTgJJQpkwoUJKvhMUPdMe9zRnmJIEQYIE6/3SZjGZWFzmgljHG8XexrvqsIdRGSTvuNxJ0k+qQC35BRzIajDUgFJlW1maRG4JsqlypZUcgpEYaiyogE6LHSBDUWVOEkWGhgEUJwpaVIuMASegUuXqBFCcBE5sJgixiTo6bJWlxPhTqOW4cC0OlugB6nZRLLGLSb7joykQCqYjHUgeaoLahrp6fhlFh3AwQZvrJ3AtfsIPio+MrpfyItgIgEYajaxacgAhLKpm0knMU8kBDCUIy1NCqxDJ5Q1KrW/E4N7yB81XfxSiPvg/5ZPqLKJZIruwLtJ4JsRI17O9TtCx6fEmMaHBpPvC9wixgPPxT3o2caJ0p+bvyC5V1kKtsG0japtlTCisunjnloIABLiNCbAN/6lfwoq1B8V+wDxXNP8SxRW2CkmWhQUdSnGtlKeHVMpJc7zPh6wsLH8NLTefGfqsF+LY29IbdF6piKY1ewfzD81Uq8Wot1qA9wJ+ix8RhgFnVmwtV+It9kZvIb1T2jojTMe4D6lVavtS37tNx7zH0WXhOGVqt2UnuHUMcR5wqeIpFpIcIIsQdQRsQh9bkJeVmtV9qqn3abR3klVKntLiDoWjuaPqs1xUTgs31WV+SlJlqtxyudarvC3yVV+MqOIzPce8k/NQOCZouO9ZSzTa2yk7O2xrJweGP+p/yD8kGLp/Zg/wDpUf8Ahpq1Xb/2Gh/7n/IVe4UxuehmMNyUZJ2HuWSY3XHfj3Ogoey/wvG0j5FbQTENzOLWtZJmAAO6Y1MfVKV9DhThjSYkjmcPjaUiXWm8A6eS2MYKFR7v2Uve0CQ0U3l0AcxuAIlcthuKindrRPUhvdaQepWvwr2jxDCfc0ySRAEOLYsLNaBb4QvPzdbmu4tIUUqNLHe0NCpTFHKaVQHMS5g5iDly5muJEAg6fdKsYPhLamb7WmwwHNDpAMgyAdoI9Vy+OxVUBr3UaTJnK7JzGXEmz3G0zsqhq1XTNQiOWAY8AG2j+6nB1Uloh42jdqNhNSrMzAOc0Cb8w/NYDcGXzzEnuJ791cocMp3ltQ9CHNaOyxY5d76rI18sBqJv8Zq4Zjz7qs0sgauDnToRyTP91i1eL0xpmd3Nt/8AKFIcAy4FOx0Je6R10MTpFv7VaODzOBgBpGWLE2JIJEbxrPRRHL1CpMbSEeNfhpk97gPkCtTg/F8VTeKlPDkxYHLULb2uYjdKjghJMk9m3gFMaGUk3nv+XmqnHPNU5ISpFXG4rFPJc6nSZmJJIiZ3kOqGBMj4ezZZE1XXNR0dkg6wRAA6LZrsFh1cJjeL38ksO6740kHoJIgx2S0+MqIYZ8uMpMbr0M2hw2YL3VCD0aXGCNZc8b/rZXf3QxxjK91tczBB7i0nSB+oVyVNRqQ2paZpkdPvNI8bJ5umhGLnbbQ4vdUczi8NTMtJyAB3NteA2Z01Kh4cW0w0B3WeZswGgZruIJ33WvjAJIblzWbm/Pt07vRY+Gqw+fiGbNe8kfJcKbTpd/YqS8nS0OJNdpfewJte9h3ea2aNGdFi8MrSwiRaeyAdova+vYF1PCGSG9w+S9D4rUbZnQ9HAE6BDieHluy7LB0AG2Cqe0Mii6Dl6ns6Lhn17guTWh8TgMefdse+JytLo0mBMSuZre0NT7rWDvDj9QrfEcPUeHuEkNkmXW5bka6wNFi8QwrqVnFszEAkntJtp+SqfV5JpSgmkTRfq06L6kve0Ocb3A6CR4KmaIa4NNRhE/E0lwjyWYxjy7MABfLr39iu5hHUnS8AXI5uugO2q45StkJG7RwZqMZkIysDhJa4TLpM2tEFS4WneDHRRcJx1WmwhsERoB1kuk3nX17L328Rf/5fJIOYDKdD1jTQ+KxyNrSM2rZ1fB+CsqYcVMxmSYAFtB37BbXDMCG318I9FxvBq79A+OyIBkb6Ls+FYiWwSJGvVef1U9r0NsMTSdREeqxvaSk17dBMa3n0W3ntcgLnPaOuIiQRvaf1/ZPNJRa+EtM2atbPP+NYYMBjU6R6rCqGbmBoPIROutpPaSuyZwv37gGmJzEwJIDZmBNzbSQsTEYdhfDWksFuaA4xuSN114p268nPR13APaLD0cAWCs2nWyCDBnMWNEiRBghee8YqtNQlrzUzXLjqXG5PZMro6nC24mm1zGtY8ZgdmkZjsBY6DyWTgMEwjmE+fTZdcXbM8ipJswyUDiuq/YKX4Aon4KmPut8lozOMjk3oqWGqEZwxxYNXQcg73aLerYduwHktvE0R+6iY0B/5isMs+KOnHG2SkA8PpRsan+4lWMM21P8A06fpSao8JS/7uaf4n/Iq5h2crP8ATZ/sC54z+f8AdHSlpClOFEHImvX0zkUcqyhEwcvcI+SfG8Se2GS51pkmRc9D3eqWdZnFKsPFiRH1Ky6vFCOO0jnjJlx4MDYCZMme4dghaXB8GasNBaDeSSSTly3sNZcVjuxgLDYk6iB1F1uezeKgglpPMbi05gPl7teZypWu5dW9iqUzTc5hglrnNJGlnG4TZkXEKwfVqOboXOI8zPrKr5l7eKVwX6IzeieVBhTLWnYZb2vJExbS6Z9Sx7j8ksMA1gA2bbsgTZTl9QR0nBHsDwaglu6s+0dai532Qy9ehJv4LnBiI3Sq4iT+uin4dz5WPloixpJLAOpnuymYRNN/5beB/wDsoK1TmbeIDifRM2pJna4Hzn0VdpX7/QVlzMq/EahFNxa4tNriOoSzqtxR80yNyWD+p4b9UZ/+KX6McXsp5CQAXEzIO3aNO0FS4fDtnT1P5qm3FRtoR6mB6uVuniSTIbb9di8XFJVst9zp/ZPA03vcHtDhmI1OmVnQ9pW5wWrDGTrlb/tC5v2Z4hkJeG2zFziZsGtaDt/Cr2DxrQ1sOEQIkiYgRPatsXzSkv0HLsjvsPjxAlZ3F+Ky1zREG2k2Pf3rn28SH4h5hUMRj5ki/n0HYuDrMXGt62EXZlVaQGYguBLXTextuPNUuIYVgqVREw9wEkmwcQBr0CbFYqCe4jzso8fxAOe934nFwsT8RJ+qWOfvozohaGhpt91x1OoiD81Yw7BOg0Gw6BZdWvsNbjQ9CtDCvJ+ETYdmgj6J/EjdsFBpm7woDLcDU7D8RVeph4aKkcrqj27ahtN0R/MosLiC1p0AuSegLtT4kIK2JcWMpgGz3VJm3MymPD4VOTLF+RcWb2FxOUDTULUwmMOaeod/tK5ylhahAkxcW3uY6dSrGJBbID3EjcGBeQdAD2LkyuMlors9nSv4sTN1lY3G5pv+oWSKry0uGgDSezNpPZMCe0KocQ4k6nunsj5qIxglovZ0fs7Viq09lX5OK5sak9p+ZWzR45QbhxTGZtcPdz+7khji4TEm8OAjtWDhsMXOjMdjbXmAdp3EHxW2OSjJyfovqLjrR0Ps/T5B/N/uK53DCC7/ADLpuD0Q1mUGa0vysLgGnK9wHicp8VnngVZjfe1GtYx8OBM2DhIswEjyW8cy5WRkhyVIpgoKgXVYT2UqOZmlhkS0S4Eg6H4bdyxOJcNqU3ZXgN/qI8wFos8boweFpWY1Rq3n054TU7A7/lKyX4b+MD+V/wCS2XOy8P8AdEsIqZ2h0uEc2Z3Jl2kCZWeeSa0bYU09k3CqU8NFvvVD6OF/JWqFP7Nn+mPQQp+D4EtwAYdQanqHEehR0KMUm9lP5ZlxvJU690dSWjnWVFbpRuuWZx5toBVyhxsbn9ea+rnkh6mXMxDUcCROhI0GxUFZxd8ROo87kLWwvHmYdtZrmMd74AAkS5ubmDgY2zdeizvcyCejh5Frj9NVxvqJTTT7GdJB4egcgudh5kBbNKoabbSIM2HURr151Y4lwc4dvM4Eh9MHIeXM5wsCd5kKzSwBFB1TX7VrSSMwEButiYlwGh0O+vCsqZrWjH4di8tZr3NDgL5duZjh9VTx2LcalQgwC5xAtYEkgLV4tjKZrvcWODrS2jT+x5WkSCXAwdbt6rAxFZrnFwkTfQW9Vvi6lcuXsKUaVB+/cdSY3+qmwryS29pA7I0KqghwIubbLpeE8OD2OeKVZ2UEnKBaBIJJ1028VeXqkltkKJgOrO/EfMoMRVdPxHRu53aCpuIVGNcQNRY9J3gyZCpOxLCRm0sLdgjr2J/m/UKEHEn4vU3O10TXmHgyCADc9HAH5oDXogXc6LxIFzbt2Eeakw9djg+DcNdtFheD1+GfNC6pX5CiE1J3Vyhh2Gm4vc4PzU/dgAQTnGbNuIF5G6z21mkHmvsBeTO5tAjvV0Y4vygvzQRFjaCIjaNfJTPqOapAkkQ1mA5i0zI7xIe0izhNj1WjhqJIBBN9L9VUzkkiLxMXFw6nYjbVaXDJIgCAPG0SPQhYQY/Jew9Mso1PtGiCBldEvkCzSbGN50F1mUakAX2G4Oyu4uq1jsrmteASSXTYhjQ6ACNyB3rLoUmOgS0WEkuAjrrE9yam42Etmg0uP3Xx1yk/RXaFAuIEkSIiLnzsPFVMNhcK1rveOFUkENDCW5TI5pfGaBNtO1V6WDpOeACWt6uewHXcSQPMrmy5eevoOKot4nh8Zh8RMEOh4AEmQ3QOnrcWtqs2tw8uYXZhHjt0H61HUKw/BN5oqbkDnBm/LfuUbsMRYVCRfusbWlKLpUDJMPw1tVwDRlsHEy4ybSfVazuF0qTZzEuaRzZrExmeGta0mLsF/wCJY+Gw9TQOi3RaWO4TiG0WPD84guDGtMtvHMI1Ijr+eWaVqk6Lhokx7KYbn94QHnKGybkQQXDLygiSCY0jcBTUsXSZDHgvZBcIOUBz2NaCS4bAQe5YNDh1eu7LDiNhlcRMaWEAwN7K1g2EjmBgfDLXNtqIzC40v2LPHjtpNjckzqaPFW0WPpmm0UxD84DncwhwDAGzG0xAO6zcRxmi9pYWFu0tYwaGRo/SZ2WKKrhGlgHaRvIv3D1V0YcOAJyAaQBOSBqBBcSAPFarDFK2TJjvrUg0htR+20AiCHNiLa6zuquHrhrTM2gkZgCTI0EGdFLXwNNuXnp3iWiS5liXk6aARbfTsirUWAnIXBocwZsxIMsJNiJ1BPkiKgKjquAU6eJpw5tLlcG3EuNmuc4SREzBtqD1WbgMPnrB7aQIpNbUq5YEsc1rmA5nXhpi3Q9FQ4fwz3jC7mffKCMo5onKcwH3byreCwjhytqFoJyuIa4D4Q4TBAiHDz7VlPirp0Wk9GhTxNJrhUPvKT6lR0upHlbzmA+dG7SDttZdZTrMq+7Ik0MoyMlskg5ILTe0ERPyXJMwleYa4VByuaHUnEOnmEjKY0/NbvBsXTY11N4D62d9OzSWOMk2bHKL9BYq4bjujOWno2HsAqfeFPKCwNcA0ESbDuErLx2BcXMc8lxlliZFyCWkaGyo8bxFSgJJ5pg8v4muHKDpayHheLfUe5s3a3M0wJGXK1t+5y55VO/Dv0/yaK477mlxLgzXjLDW5SfhgGHEmCd9ly3FuHOYAwONrASZ1c4/RbnDMdVe2nPO4hwc4tAJhxy6BLiDXhhcbXfmFhJMR8yubcMjSk2td/7NluKtL7/Y2sDR+wA2InxyqvTofZD/ACf9S0MHDKMmwEkk9ALnyVfD12VGS10iHN8QSnmdZWRF/KeA0nWHcFpYThdeqJp0nvH8LXECwNyLTcJ8Nwmwl14GgJ2XU0+H1KMU3OiGtNnWggEfCSF7U+ppfKzmaOP4pgn1H0uV5DWnMf5QIPiwzZbBw7m0nRSfmDQ0gG96NUZiL2ztVJ2LLiTJiDls2QCZ1joo63FnZrueSRlMmBvExY6nzVTVhtPaO0xtRoY0VwZNVrnDmBy+7qFrsrnTMga7+pVKdP8AZ7SagdmJ1DmCnmtqBvedttuR4rxupiH56hBIA0gCBYaR11QYPiThDA7kJGYA21ESO8rBQ47v7svk2ux0DWtNMUgGgsfUdmObPBaCCRbMJbEkmJ0vK5yk98AEXg2gzIB1vdQ1cYb815ymAdjChqVpmST4eP1VpKKol8mzd4Pme5tMAS5zWtsRJNRmpdciButrG+0tfCVa1AaA5csdYm82sdrXlcZQrkHlLh027ov3eSsHFPcTY1XEXLnm2lyZuO9JxT2wuSLmLx4zmWtdMOBLRfMAbkQd103DMBRl4FMTIgEtFnEwG819Fxhwr6mQh1Ngyj4jNxa0kAiw3V2jhDUYM2IeNyBLQYA1yh3QkCDqVGeVqk6HBbNXF4qgH1MrQQ5rYEu1GYk/EL7biFHiKNBhY1js5bOV2VwAc5oJaMz5AF4gbk3JWLVqNa4xNxl/pJaNbiY7Jtoojj4Mm3MCZiYiCqUIx2n6Gig34N3FU6Tm6VB/4hADGgZawMsLnE2BiOUHtKzKeBDHWpabuNwZFxlAGwsQVsOeYg3+HpuCq+NxENJm9+7uhNQpkukUMRhINmZDlJMGfv0zYl38PZ+drhTg1xAvaSCfw3iZN9R4Ks+q4nMctm3h0mImYt0O6pfvYTZxvazbWAzCPebwCtIWtCfqX8M33jWh2Y5qjsxAjYElxkwLutBmykw+DJy/Z69g3bm8dj4qHA8SpMpDU58xiADHJvfKeZux200SHHWsIBnlI2nSmGdexNwckTaRtYfD0jnDqbBYZHcwBcTAOVo0MbxFkx4XQGHa5zz72TmYATAzRMt1ievyg4mH400uYId9wGQB8Jk3lbY4neBa58J7dFl+Xr/sWpJlTFUqRpAMZUdVDyDFCo0Fkui4dBnl29Em8NY5oORwOQEzTeOYagknradEbuKgDme37uhB0OwCru462OVrnG4kmBcyCNUPFFLuCaFRwWU81MR2mb9l9VLgsPTq1S1wNJgHM5rHHKQYmC7Quga/e1SwmOztLnAfEBANotZWTiGj7rQM2kDcd3VD6WUlpjTSdmpgeD4NmZuIrMaWEw5lU5qgl0A04OWJHWYCw2FlMOy5qjnGxYx8RoBLoM9zd9VIOIBugH3hEBFT4oXuDZIBA36SU/yr1bBNFCox9x7uDlMSJkgaE6dfJQ4ujVAc974YCSWjUjXlYz4rblawp8wOY6mL9J280jhqbgJAJDd51bEaHtVvA+wcSXhHCGPqZCXiWZgSwxzZWgFreYg5viDt/IcFgA6r7mtDGvLcrqYIDXtDw0Pa+XEEB8mdQNjKFmFpieRuoOlpLrq3SptBENaId0H4T0HasX0sv/X+ikjY9meGVKLXNqsLILqhzERlyZJkO7ShwnDXkPc19JpaRlYWkuOZjWNESGgmCB3QeyapxzPRZAqN9ywF4ygZ8rokOnNl5JEakjoqo4malepTY33jiWOIy3GRxdJNxqYBJtbReXlb5O9+ppE6ThFf3jWseC10NccsBkZnFob/AEadiLGPDHOc6PjMi5kEDRo1MjeNlhtr1JGalNUtbLWzZ1OrUcDOa3xA3N5InpJU4jXyF5piq7PoxhylpPLmbeQReexaRyfLS76MpR2LiNQYgfDBjMA4utGbLca67x4rc4XwkUgajiAS2/YLEz5LlsTjGNazNSqAE2Dhds1CPtczbw1xkQN4W5X4/SrU4yuc15y3Doj3kfE0R92Yn5ofdt+/2xReqJuG0202tPKQMwJD2kATmBtqTmUD8r6Dg9wMufBzNBMPEaGDaARrsjZimUgQA1jAM7i0EjlDWgDNJzXjTZZeEiq1wIMZnO96GZAGlxs0Cmcz+v4pzCJIRGS3VfbBq3Z1tRjBSAcJaYkajTcdLKlQp0GvOVuVxudZyudIOukk26krP9q8e+nhwacZg9gIdPwOMEwI779CqmJpVTWaWVR7sgyRzOERHMddP/1cnU5eeWo0l2/dd/5NoQ+WzYw/DMM2GtpMAOgLeg7ewIxwjDfgDdrEjTxWVxGlVp1MOBVJDqjWuzNaTEgRIAtr5q2zEVHOeBzAGDmaGgEaBovIh2u8nwWGbVyfj+vYU4+D5/FF7DLRNMG4zkb6x6dO5Oa1TMHQ4TsLzGn11VghwuDFun03UznWbmvOpgj9FfVyjTM12IHVi0Eva46TLYmRoA3oUzcZN2iADMTJJUjA+HAPaTHLIkxuD29qBggNL2iQegIIOtj81DxpoB6mOa551aSSbi1zMIySSQ2HW2I+R+iF1GXfC0tcJAytGhMS6bg2idkFVjBaCwm++UHQiO8/q6h40Bdw1B7/AIRJI0kA2IJBuFsYOg6jzuYSHNjKCCQZB1btbdc02mCQabogTJmDrHSTcXPTvV794YhslrybEfFfckRJPVRLE/A6Rq47iVYBhw9EmXcwcJOUbDSJnXsUDOJcSgkUXA3AaHFkAkmcwcCdRvsqreNuAHvGVT1LHRA05oPXooqXHKZcWup1m9JIM37SFl8LW0g0beFwAeCatMZib5nON/vCcxnmLjJ6oMbwxjg4EUxIiQAXC0SCdCq9Sph3MknOy55ocLdWum/ghw9XDk8pAi/wsbFyNmjoQpUWinRfc1xDh7xszIsSQBoCAb76RZZ2JxLYeBPWSHgZhaxcIiY1V6piqNw4tP67NFBTxdAwGxuIINo6zohRru2J0zPY9oeQ0zLXZc3UMkcw130CosDXONMVmNgztk7YMidj4di6Y1aLdcg2Og8NVPQxVExkLPAt/RVqTRDijnqGEzspw7LzOIOVw/BEtExoDdWqnCZl2apzXgU3uiT1yrSPH8M2oaec5hZ2oaD0J3Wh7xvTxgfVJzkHBM5EYEy7JTqk2glhbPWM0QVao8NxLgZZAtAsTMC13Ea9g0XTjFDof13KVvEOz1Kh5J+ENQRz2H4C83fmGlmsB2vzOIHotTC8CYPuk2jmcD5NDiPRXjxHvHr8wo3cRG4cfE/RZS+K/JaUUZXGwKLw0btBAEfidpAEaLPdi51dF57Qt99Wk8y6mHHq4E/MqItof4LP6V1wzSUFF9/UhwTdmI7EtA3PqVY4XVzPHKN4IMbGxG/hHir9WrQ/wKflB9DKqVnsJGRopx+GY8QTCpTk32DiaT3gQSQBJm8Rrvsq375oACarLAj4geiy8Th/eiHS4d7onwULeCs/w/OezqewLV5EGzb/AHtR1NVl7CXj7rjIiVcwePp1DLHNeA4TlcCILTEwexYI4Qy006ZjSzbeisUOHMbMBjZiQBExpNlDyIas7PhD61MZqXui14aSHte42kiD7wR8Rtp2K+MdWa4OFOmIDpABAJcWyTc35eq4qgcos8gfwj+6nGIbu5x/pB815kunuXL6F2jpx7Rva5xaymCTzEZr6d42TVPaCoC4h1MAy50tJ08QdANI0XPMx1LfOf5h9EVfitPI4NEcrhpJuCNSU/hV2QmkzoaXEsQJyNpXLjbO2S4kk2cJklDgKRZTyFjWjNmAa82Mlw+Ik6kbrEfxffM4+CjdxftPkk8cmFRR1L6jTIcBBiQRRIMGROamZ0VxlSnDR7pkNMiHNEEwJAa0CbLiP3z2n1Rt4t3+ah4JvyP5T0H9vafib5lp+fiip46mLNyjuyfQrz08VHb/AFD8kH7c07eoWX5Nvyx8onf1azH5SWzlMts0wRoRDrXhP+0BujHeDKx88oK89/a/8w7ifzR/vAjd3mkuhryHI4Crh7GC5pjUEai8RCOk4t1M3n9DpZJJfTpJuzGxOfeIBJm0R6yoH1Xi7Zm953tO4SSSbEZdXiVZpuALid59beCv13Gq1rmCHTE7x3aEiRr0TpLNK2K+5GceMotLokl1raXib2OnooW8QgwWwTvLiCfU6nVJJDex3oq4gVZ53WkEXkX0gdyrYw83WBv0mUkkNEskwmPLQBJyzNiQddiLrXlxIdnltzAkOAmIl0pJKUtjj2IRXAJ5L3GwMTvGqNpaQ0GwJa1sTqTYQZHW9oTJKZKh+Cau7KBIIuGgaybwJ8/NMKrRc5pBi9yD2TNtfRJJFIYqlNji28uAiTPNpYxPr1Vh7qjYJIg8oIc7bSba/kkkkwLZxFQBpa8gbyZ/RUr+IVRebbgevySSU8UxvQv3wROYHc6yLCfyUg4oLEbgETIuYjY7FJJQ1ugstMrkgWnx+Vk4xAtMifn0SSR2GQuqNnRx63/NHSxPMG5SNZM6RpobykkpjJsmyYYoEbnb9XTHEjtH6706S0SQNkf7c22venbjm3uRHVJJXwQuTGbxFhMZr9x/JPSxjHaGfP8AJJJTxRVjPxbBqfn+SZuMYd/n+SSSOKCx21m7fr0RftI7fMpJI4oYv2oJDFXga22G+m3YkklJJCHdXG7RP5JveD8PzSSQkgbH99GgPmUJqz18wnSRSJTP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data:image/jpeg;base64,/9j/4AAQSkZJRgABAQAAAQABAAD/2wCEAAkGBxQTEhUSEhEWFhUWFhQWGRgYGBseHRgVGBccFxoYGBYYKDQiGB4xJxwcIzIhJSk3Li4uHCA1ODUsOy0tLisBCgoKDg0OGxAPGzQkICQsLC0sMjQ3NC8wNzQsNCwsNzQsNDQvNSwsNzA0LC00LSwsNDcxNzUvNDYsNy0tNDAsLP/AABEIAFgAwAMBIgACEQEDEQH/xAAbAAEAAQUBAAAAAAAAAAAAAAAABAEDBQYHAv/EADoQAAIBAgMECAQFAwQDAAAAAAECAwARBBIhBQYTMRQiQVFhcZLiMjNTsQcjcoGRQlKhQ4Lh8RXB0f/EABgBAQEBAQEAAAAAAAAAAAAAAAABAgME/8QAKREAAgIBAgQFBQEAAAAAAAAAAAECEQMSIQQxUWEiMkFxkROBobHBI//aAAwDAQACEQMRAD8A7TtBrRsR3VIqLtL5beVSqAUpSgFKUoBSlKAUpVCaArVGNa/jtqyS9XCkBe2W2b0D4f8Acf4NYLGbASxmxeJlKqMzNJO6qBzuVQqo/wCq2odSWbfBjmYE8GQWJFiADbvsauYbHo7FNVcalWFjbvA7R4iua7S6NhoulYfaMqIWsGilMy38Y3LC3lbn5VE2H+JKYo8HEFVnQ3gnUFVlP9pQ6xk917GuU8OWGN5IvVXPavg6QljlLS9r5HYKVZwc2dFf+4A/yKvVU01aMtU6YpSlUgpSlAKUpQCsfsFrwR/pX7VkKxu7/wAiP9K/agJG0vlt5VKqLtL5beVSqAUpSgFKUoBSlKAVzL8Y98zhVjwkahmlBaUZmW0PLLmQ3Use0dgNdNrk0W6ox+2MVicUpOHhdIowbZZGVTcHwHb512w6dVy5IzO62Nn3Rx8OIwkTx9RLCLhAFcmUddbc25c+61aV+Im8S3GHxMZiiOIfMmUl58OmQh1a/UF7i3bbzrpCTx4eBXVAsUUbsSBYBVA+EDU1wBN7E4kpOERoppC7l+tNbMWULI11QC/wgW5+ddsMNUm0jE5UtzVm7uwE2/ftt2HQVkd3IC+KgUfUQ/spzH7V6xawzG+Gw7xBbs4MhkAS46wFg1hqTz5+FbBhNkPs8S4mYr8FsOysCJM97OBzAtrY2NdeNzaMEkvM1SXd7L9/Bnh8erKm+S3fstzs/wCHG8YxcEi6ZoJXiNu1Qbo37j/INbbXFfwCjkjxGMjdWX8qBirAg3u1jY+BrtVeGeJYnojySR2U3PxP1FKUrBRSlKAUpSgFY3d/5Ef6V+1ZKsbu/wDIj/Sv2oCRtL5beVSqi7S+W3lUqgFKUoBSlKAUpSgI20XYRuUtmsbX5A95rk28u9b7Kxk8b4cyLiHTEi8llH5YRlUWP9SknzFdglTMCp5EEfzXPfxA3aG0cOI7hcbh7mPMbcQHmLnmGsPIimKcYZl9R7NV2s04uWPw80e9xd6V2nCxliy5HMTRC7Kyutxr29xBrS9+vw4gw2FlxOHzqUIbK8gICZyCqjtPK1zWR/BzFiGLEYVwY8QswZlcEZRYBWPhcWI8q2/eFI8VDJhutI0qsvV5ITY3vy0Irtl4iHDZN3S6dfZepzhillWyOG7j7KM+JFmdQgzEoDduwRg9mbl5XrvEm78cqk4rDrK2dWUGxCPawCr4A1re4O60uGY9JhsI3DRhGBuwBBLAHrcxa/bfurb434xMcDEFSeI63sjHna+jN2C3Lmey/Gcp58v1ZbJeVdO77v8AC9z0ZMceHTxRal1a5Psu39KbtYVTicXilGjmKBSf6lgDAn1MR/trZas4TDrGixoLKoAA8B96vVZO2cUKUpUApSlAKUpQCsbu/wDIj/Sv2rI3rHbv/Ij/AEr9qAkbS+W3lUqou0vlt5VKoBSlUY0BWlYrd3FTSRZsQgSS50A7OYqTJM4nRAOoUck2/qBWwv2czpVregTKVC2tO6RM0Yuwt2FrC+pyjVrDW1SoGJUE8yB2W/x2eVQHuo2MwEcotIga3I9o8iNRUXC4uY4h0aO0QDZX7yMv8cz51d2ziJEhZoUzyaBVtfU9/hUlBSWmSuyxk4u0QMTupAwa2dWYWzhzmH7nn+9YlN0cVHYQ7SYC9+tBGSfAkAA/xW3YaTMqtYi4BseYuORrH4HFTNiJUkQCIW4bW+Lv1rOLFDHbhFL7Is8k5+ZtmPg3Xdr9Jxs0wJuUXLEp8DwgGI8L1n8LhkjUJGgVRoFUWA/YVD25iZI480Qu2ZR8JbTyH8X7L1OhYlVLCxIBI7jbUXrq22tzCRcpWO2biZGkmVxojAIcpAKkcrnme/s1FZGstUUUqJtWZ0hdoxdwpKi19fIU2ZMzxI0i2YjUWtr5GrW1gl0rGjGSdJ4fDPCyfHbTic7X7reHMVf2pK6RM8S5nUXC/wB1v6fA0oEuvDNXiMtlGa2awvblfttULGYmw51ASHxAFWdgD8hP0r9q1iXa3FkEELXY/ERyVe037+6tzwsWVQO6q1RLLW0vlt5VKqLtL5beVSqhRVCarVCKA1pd8sKch4jqZEzoCtiVEgiNh5nl3V5TerDsZFEswMbhDdCLky8G6EjrLn0uKsncGArGryOxiCBGOUEFJjMDoOdyQe8VcXciP80meUlySp6v5V5jP1ABr19etflXX/MzuF27C8iRJiMQXcygBUGnCk4TMbjQZtL1BbeWHIzmfGqFkMWsQB4gVmYAFdbBSTWQO5cdoAZpDwZGmvZLvI0nEZswF0ubghSAQbWr3tHcuCaNopGco08k5GnxyIy2HcBmuPECqnAUzHYnbEISWQ47FZIVidiFU3WYZkyDLdtKm4TCcV5I02jiiY8mb4LddcykHLrpXufc2OQsZJpSHMJYAhbmKNoxqliPiubdtX9jbs9HkzpiZCCkaMjBLPw0yKSbXvbuNRuNbCma3iNpQqZw208cvADluqvWEbBX4ZydexIBt3iqyZQAX2ntBCUzhWyAlTIIuqAupuRoO8VlsVuJFIZ800pEwmAHVtHxnV5Mumtyq/FflUp90o26MZJGY4Vy6WVFBB5IyoAMoIU2A5qK1qiSma3DIhzn/wAptDKkohLEJYyGThZQcuvW/wAa1NxAWLEDDNtTG8QgdiFQWDMqs2SwJCMQPCpqbjoFlRcRIBJMJ9Fjusol4oObLdtdOtfSpLbpq0yzvPIzAJm0UB3jV0RzYaECRtBpyo5R6imYDBbZgkVGG0sYM7xRjMqg3lUtGSCmikA6+FXsLtuJzEI8djJDKZQoCJ/pOI3J6uguRWSO4WG6LHhFuqJzZbBnbhmPMxA1axvfwqibkRq8LxyuhhMpXqxt8x1c/Ept8NrjXU01QFMjDb0HXC4zEuY+NmVUUkcFgr6ZfEHxGtS22si4UYwzYrhEZvgGYJa+Yra4W2t6uYbcuBJHlVmDSRzxsdNRM5e505i9ge6pG0t2llwseE4zokfCFxlJcR2sHDCzDQXFrGs3AtMiR7zQZsvGmvw+Jqlh8vi5CbaPl62XnVDvnhciussjh2RVyLcszxmUAfsD9quT7oI8jSPPISytmHVsZGi4Jl0FwcvZy8KhTbgYcLlR2T81JvhRhnSLhfC4I1GvLnTweo3Nnea6g6i4BsdDr3jsNc/37lOZSCfhPb3H/mtyxMhVQCxYgWJPMnvNtK19Nn9IxCXHVj1PiSdB/i/8VMclGVsk1aok7g7B4MZkcfmPYnvA7B+3/s1uFeI0sLCvdYlJyds0kkqRZxceZCO8VGbGS3+SPX7aUqFPPTZfoD1+2nTZfoD1+2q0oCnTZfoD1+2nTZfoD1+2q0oCnTZfoD1+2nTZfoD1+2q0oCnTZfoD1+2nTZfoD1+2q0oCnTZfoD1+2nTZfoD1+2q0oCnTZfoD1+2nTZfoD1+2q0oCnTZfoD1+2nTZfoD1+2q0oCnTZfoD1+2nTZfoD1+2q0oCnTJfoD1+2rb4iU/6I9ftpSgIU+FmfTKF/e//AMrKbLwAiW3M9ppSgJ1KUoD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data:image/jpeg;base64,/9j/4AAQSkZJRgABAQAAAQABAAD/2wCEAAkGBxQTEhUSEhEWFhUWFhQWGRgYGBseHRgVGBccFxoYGBYYKDQiGB4xJxwcIzIhJSk3Li4uHCA1ODUsOy0tLisBCgoKDg0OGxAPGzQkICQsLC0sMjQ3NC8wNzQsNCwsNzQsNDQvNSwsNzA0LC00LSwsNDcxNzUvNDYsNy0tNDAsLP/AABEIAFgAwAMBIgACEQEDEQH/xAAbAAEAAQUBAAAAAAAAAAAAAAAABAEDBQYHAv/EADoQAAIBAgMECAQFAwQDAAAAAAECAwARBBIhBQYTMRQiQVFhcZLiMjNTsQcjcoGRQlKhQ4Lh8RXB0f/EABgBAQEBAQEAAAAAAAAAAAAAAAABAgME/8QAKREAAgIBAgQFBQEAAAAAAAAAAAECEQMSIQQxUWEiMkFxkROBobHBI//aAAwDAQACEQMRAD8A7TtBrRsR3VIqLtL5beVSqAUpSgFKUoBSlKAUpVCaArVGNa/jtqyS9XCkBe2W2b0D4f8Acf4NYLGbASxmxeJlKqMzNJO6qBzuVQqo/wCq2odSWbfBjmYE8GQWJFiADbvsauYbHo7FNVcalWFjbvA7R4iua7S6NhoulYfaMqIWsGilMy38Y3LC3lbn5VE2H+JKYo8HEFVnQ3gnUFVlP9pQ6xk917GuU8OWGN5IvVXPavg6QljlLS9r5HYKVZwc2dFf+4A/yKvVU01aMtU6YpSlUgpSlAKUpQCsfsFrwR/pX7VkKxu7/wAiP9K/agJG0vlt5VKqLtL5beVSqAUpSgFKUoBSlKAVzL8Y98zhVjwkahmlBaUZmW0PLLmQ3Use0dgNdNrk0W6ox+2MVicUpOHhdIowbZZGVTcHwHb512w6dVy5IzO62Nn3Rx8OIwkTx9RLCLhAFcmUddbc25c+61aV+Im8S3GHxMZiiOIfMmUl58OmQh1a/UF7i3bbzrpCTx4eBXVAsUUbsSBYBVA+EDU1wBN7E4kpOERoppC7l+tNbMWULI11QC/wgW5+ddsMNUm0jE5UtzVm7uwE2/ftt2HQVkd3IC+KgUfUQ/spzH7V6xawzG+Gw7xBbs4MhkAS46wFg1hqTz5+FbBhNkPs8S4mYr8FsOysCJM97OBzAtrY2NdeNzaMEkvM1SXd7L9/Bnh8erKm+S3fstzs/wCHG8YxcEi6ZoJXiNu1Qbo37j/INbbXFfwCjkjxGMjdWX8qBirAg3u1jY+BrtVeGeJYnojySR2U3PxP1FKUrBRSlKAUpSgFY3d/5Ef6V+1ZKsbu/wDIj/Sv2oCRtL5beVSqi7S+W3lUqgFKUoBSlKAUpSgI20XYRuUtmsbX5A95rk28u9b7Kxk8b4cyLiHTEi8llH5YRlUWP9SknzFdglTMCp5EEfzXPfxA3aG0cOI7hcbh7mPMbcQHmLnmGsPIimKcYZl9R7NV2s04uWPw80e9xd6V2nCxliy5HMTRC7Kyutxr29xBrS9+vw4gw2FlxOHzqUIbK8gICZyCqjtPK1zWR/BzFiGLEYVwY8QswZlcEZRYBWPhcWI8q2/eFI8VDJhutI0qsvV5ITY3vy0Irtl4iHDZN3S6dfZepzhillWyOG7j7KM+JFmdQgzEoDduwRg9mbl5XrvEm78cqk4rDrK2dWUGxCPawCr4A1re4O60uGY9JhsI3DRhGBuwBBLAHrcxa/bfurb434xMcDEFSeI63sjHna+jN2C3Lmey/Gcp58v1ZbJeVdO77v8AC9z0ZMceHTxRal1a5Psu39KbtYVTicXilGjmKBSf6lgDAn1MR/trZas4TDrGixoLKoAA8B96vVZO2cUKUpUApSlAKUpQCsbu/wDIj/Sv2rI3rHbv/Ij/AEr9qAkbS+W3lUqou0vlt5VKoBSlUY0BWlYrd3FTSRZsQgSS50A7OYqTJM4nRAOoUck2/qBWwv2czpVregTKVC2tO6RM0Yuwt2FrC+pyjVrDW1SoGJUE8yB2W/x2eVQHuo2MwEcotIga3I9o8iNRUXC4uY4h0aO0QDZX7yMv8cz51d2ziJEhZoUzyaBVtfU9/hUlBSWmSuyxk4u0QMTupAwa2dWYWzhzmH7nn+9YlN0cVHYQ7SYC9+tBGSfAkAA/xW3YaTMqtYi4BseYuORrH4HFTNiJUkQCIW4bW+Lv1rOLFDHbhFL7Is8k5+ZtmPg3Xdr9Jxs0wJuUXLEp8DwgGI8L1n8LhkjUJGgVRoFUWA/YVD25iZI480Qu2ZR8JbTyH8X7L1OhYlVLCxIBI7jbUXrq22tzCRcpWO2biZGkmVxojAIcpAKkcrnme/s1FZGstUUUqJtWZ0hdoxdwpKi19fIU2ZMzxI0i2YjUWtr5GrW1gl0rGjGSdJ4fDPCyfHbTic7X7reHMVf2pK6RM8S5nUXC/wB1v6fA0oEuvDNXiMtlGa2awvblfttULGYmw51ASHxAFWdgD8hP0r9q1iXa3FkEELXY/ERyVe037+6tzwsWVQO6q1RLLW0vlt5VKqLtL5beVSqhRVCarVCKA1pd8sKch4jqZEzoCtiVEgiNh5nl3V5TerDsZFEswMbhDdCLky8G6EjrLn0uKsncGArGryOxiCBGOUEFJjMDoOdyQe8VcXciP80meUlySp6v5V5jP1ABr19etflXX/MzuF27C8iRJiMQXcygBUGnCk4TMbjQZtL1BbeWHIzmfGqFkMWsQB4gVmYAFdbBSTWQO5cdoAZpDwZGmvZLvI0nEZswF0ubghSAQbWr3tHcuCaNopGco08k5GnxyIy2HcBmuPECqnAUzHYnbEISWQ47FZIVidiFU3WYZkyDLdtKm4TCcV5I02jiiY8mb4LddcykHLrpXufc2OQsZJpSHMJYAhbmKNoxqliPiubdtX9jbs9HkzpiZCCkaMjBLPw0yKSbXvbuNRuNbCma3iNpQqZw208cvADluqvWEbBX4ZydexIBt3iqyZQAX2ntBCUzhWyAlTIIuqAupuRoO8VlsVuJFIZ800pEwmAHVtHxnV5Mumtyq/FflUp90o26MZJGY4Vy6WVFBB5IyoAMoIU2A5qK1qiSma3DIhzn/wAptDKkohLEJYyGThZQcuvW/wAa1NxAWLEDDNtTG8QgdiFQWDMqs2SwJCMQPCpqbjoFlRcRIBJMJ9Fjusol4oObLdtdOtfSpLbpq0yzvPIzAJm0UB3jV0RzYaECRtBpyo5R6imYDBbZgkVGG0sYM7xRjMqg3lUtGSCmikA6+FXsLtuJzEI8djJDKZQoCJ/pOI3J6uguRWSO4WG6LHhFuqJzZbBnbhmPMxA1axvfwqibkRq8LxyuhhMpXqxt8x1c/Ept8NrjXU01QFMjDb0HXC4zEuY+NmVUUkcFgr6ZfEHxGtS22si4UYwzYrhEZvgGYJa+Yra4W2t6uYbcuBJHlVmDSRzxsdNRM5e505i9ge6pG0t2llwseE4zokfCFxlJcR2sHDCzDQXFrGs3AtMiR7zQZsvGmvw+Jqlh8vi5CbaPl62XnVDvnhciussjh2RVyLcszxmUAfsD9quT7oI8jSPPISytmHVsZGi4Jl0FwcvZy8KhTbgYcLlR2T81JvhRhnSLhfC4I1GvLnTweo3Nnea6g6i4BsdDr3jsNc/37lOZSCfhPb3H/mtyxMhVQCxYgWJPMnvNtK19Nn9IxCXHVj1PiSdB/i/8VMclGVsk1aok7g7B4MZkcfmPYnvA7B+3/s1uFeI0sLCvdYlJyds0kkqRZxceZCO8VGbGS3+SPX7aUqFPPTZfoD1+2nTZfoD1+2q0oCnTZfoD1+2nTZfoD1+2q0oCnTZfoD1+2nTZfoD1+2q0oCnTZfoD1+2nTZfoD1+2q0oCnTZfoD1+2nTZfoD1+2q0oCnTZfoD1+2nTZfoD1+2q0oCnTZfoD1+2nTZfoD1+2q0oCnTZfoD1+2nTZfoD1+2q0oCnTJfoD1+2rb4iU/6I9ftpSgIU+FmfTKF/e//AMrKbLwAiW3M9ppSgJ1KUoD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6" name="Picture 6" descr="http://www.rbidz.co.za/Style%20Library/Images/custom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21" y="2580680"/>
            <a:ext cx="22860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Round Same Side Corner Rectangle 1"/>
          <p:cNvSpPr/>
          <p:nvPr/>
        </p:nvSpPr>
        <p:spPr>
          <a:xfrm>
            <a:off x="1460500" y="2667000"/>
            <a:ext cx="6383338" cy="1460500"/>
          </a:xfrm>
          <a:prstGeom prst="round2SameRect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60500" y="4267200"/>
            <a:ext cx="6383338" cy="12700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Sub-Title here (if needed)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6288" y="-42217"/>
              <a:ext cx="7458099" cy="4616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PRESENTATION TITLE  HERE (if needed)</a:t>
              </a:r>
            </a:p>
          </p:txBody>
        </p:sp>
      </p:grp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Urban Domestic Use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775" y="1679079"/>
            <a:ext cx="6489700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Larger centres: Richards Bay, Empangeni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Smaller centres: Ngwelezane, Nseleni, Esikhaleni, Felixton, </a:t>
            </a:r>
            <a:r>
              <a:rPr lang="en-ZA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Vulindlela</a:t>
            </a:r>
            <a:endParaRPr lang="en-ZA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Rural and tribal areas</a:t>
            </a:r>
            <a:endParaRPr lang="en-ZA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AutoShape 2" descr="data:image/jpeg;base64,/9j/4AAQSkZJRgABAQAAAQABAAD/2wCEAAkGBxQTBhMUEhQUFBUUFBgYGBcXFx4cHRgXGB0ZHB0ZFxgZHCggHiEmHBoXJDEhJykrLi4uFx8zODMuNygtLisBCgoKDg0OGxAQGywkICQvLDQsLCwsLDQsNCw0MC8sLCwsLCwsLCwsLC8sLCwsLCwsNCwsLCwsLCwsLCwsLCwsLP/AABEIAKcBLgMBEQACEQEDEQH/xAAbAAEAAgMBAQAAAAAAAAAAAAAABQYDBAcCAf/EAEoQAAEDAgMDCAQKBQsFAAAAAAEAAgMEEQUSIQYxQRMiMlFhcYGRBxShsSNCUmJyc4KSorIkJjbBwhUWFyU0N0NTs9HTJzOj0uH/xAAaAQEAAwEBAQAAAAAAAAAAAAAAAgMEAQUG/8QANREBAAICAAQCCAQGAwEBAAAAAAECAxEEEiExQVETImFxgaGx0TORwfAUIzI0QvEFJOHSgv/aAAwDAQACEQMRAD8A7QgICAgICAgICAgICAgICAgICAgICAgICAgICAgICAgICAgICAgICAgICAgICAgICAgICAgICAgICAgICAgICAgICAgICAgICAgICAgICAgICAgICAgICAgICAgICAgICAgICAgICAgICAgICAgICAgICAgICAgICAgICAgICAgICAgICAgICAgICAgICAgICAgICAgICAgICAgICAgICAgINbEKwQ0xe4OIBA5o61TnzRipzzCzFjnJblhTcQq/0x3ISSFsmpGoOYnd5/7Lwc2X159FadS9XFj9WPSRG4WjAcU5al16bdHdvzh3r2OD4n01OveO/wB3ncRg9Fbp2Sa2M4gICAgICAgICAgICAgICAgICAgICAgICAgICAgICAgIPjjZtzuCDXrKjLSg7sxa0dmYgX8Bc+CjadRtGZ6dEFjuJPa7PHJG+J4y5dDY24jevK4viL1nmpaJrPTXd6WDDWfVtWYmEBhJ/rSH61n5gvMwfi098fVsy/0W90pvGaZ1JiYniHMcdRwBO9vcd46l6HE47cLljLj7T+9fFkw3jPj9HfusDqnPhpkj1uwub3gXAPiLFetTJF6c9Xn5KzTcT3hlbO0wteDzX5bH6Vredx5qzaO41tlR0QEBAQEBAQEBAQEBAQEBAQEBAQEBAQEBAQEBAQEBBoY3LaiyjfI9kY+24A/hzHwULzqEMk9Pejtpa7JiFO3KXgcpI5o6mjIL9nPcfsrPxeX0dYnW/Z7EqV581Kb13n8uypV8rDVnk2lreAJvZfP5OSbTNI1D3q80ViLTuWXCT/WcP1rPzBSwfi098fVzL+Hb3S6JWwtkp3McLtcLH/4vpr0res1t2l4lLTWYtCubOTGHEX00h43aevu7x7l5nB2nDlnBf4fv2w3cREZaRlr8WbC3l2y0jB04eVYOwxElnsyLfWf5Xu/R5FNzimPLfyTlLOJKVj27ntDh3OF1fE7XxO43DKjogICAgICAgICAgICAgICAgICAgICAgICAgICAgIIHGps20FDH86SU/YAaPznyVOWfWrHtUZJ3elfig8bxBw2pmdG8DkYWM0toSXFwHbzm37uxYeOy2rMTSf32aOFrW/FatHSK/wDv00rrX3K8jT3dpDCXf1nD9az8wU8P4tPfH1Qy/wBFvdLo0r19Q8RWdpWEPjmb0o3AE9hOnk63mvO/5HHOoy171a+Ev1nHPaXvZKpD6+uaNzpGygdkrSD7WLRw14yUmY8Zn59Xm0ry5MlJ8Jbuxk+bAGNO+Nz4/uuNvw2U+HneOvud4ed44TiuXCDDV1TY4szr2Lg0ANLiXONgA1oJKI2tFestEY/BfpOGoAJjcAS4EgAkak2PkubR9LVkfjMQqjHdxeHBtgxxuTrzSBY24kbuKbdnJG9JBdTEBAQEBAQEBAQEBAQEBAQEBAQEBAQEBBjqZctO53yWk+QXLTqNuWnUbVSpltt7E3U8lSt0G+7uVJ8w1qy5Z5clPj9GbvnrX2fdUa6qDsQrHtaWh04GU7xZjAb+N15nFTF+WYjW+uvz/Vu4PccXk3O9Rr6MET1kmHrrHgtUzkY2Hp8uw9EbszfjWv18VqwWp6tfHmj6x46U5a26z4an6JbZ2kliimE2a7pLtvI5+nZme63dovoHks+I2fTuafjAjzUL0i9ZrPilS3LaJQuw0ttp5W/Lpmu+68j+JYf+PjWOY9qm8/8Abye1ubHT2iqx/l1THfZe1gPszK7h5/lfH9VHDz0t7JXJamxjina5zg03ymxPC++wPFBir6UyRtyuyuY9r2m1xccCLi4IJG/iiNo20ocDAjALr2fE7VvGI3HHiuaRjH+jWrcLiZW8vPMxrBJmAfZrQXbwXE2N3WI6rcU0jatYnmtPRNz1DGQF73NawC5c4gADrJOi6tmYiNyxyV8TaMSukjEZAIkLgGkO3EOvbXgjk3rEc2+hPXxMpRI+SNsZtZ7nANObUWcTbXghN6xG5no+T18TCwPkjbymjMzwM5Nuhc67xu6whN6xrc92yiTCKuP1vks7OUDc2TMM2X5WXfbtRzmjet9WtPjdMyYtfUQNc02LXSNBB6iCbhNoTlpE6m0fmDG6b1cv9YgyAhpdyjcoJ1AJva9uCbPS01vca97PVV0UcQdJJHG1xsHPcGgk6gAk66Ila9axuZ0+zVsbZ2MdIxr39BpcAXfRBNz4ITasTqZ7klbG2rbG6RgkcLtYXAOcNdQ29zuPkUJvWJ5d9WtLjtM2UtdUQNc0kEGVoII3ggnQptGctInU2j83oYzT+rcpy8OQOy5+UblzWvlzXte2tk276Wmt7jXvfaTF4JZssU8MjrXyska42G82BumyuSlp1ExLdRMQEBAQEBAQaOJTva27fblt7XtPv7kclTMX9ILqSb4WOOSPjke4P8A6MMJ7My6jzS8TelXDpqLKJXxuc6O4kjcLNztzXIBb0b8VC8bjUOXncMDMdin23klpp4XAsiax+cZbhr734jV3UsfExkm9Zp36+5XWk/xMWtE8v+0DXOfy9S545xq3kkbjpvB3Eab1j4qLTMc3fXX3tHBRricnSdddfJjhkWOXtRKzYLLF6tGDk5Tl2W+VbM3jk3b/AIy0YOT1Y6b5o9/ePZ+qnLzdfLU/T3pDZ104im9YEgPKnJyhB5vzbSv08u5e+8psVUyCH2cmbHto57yGM9VfznGwuZGm1zpwPkseHVbX98suOtrcRM6nsjMF2ppYpK5kkwvM1gYIwZCXBrwdGXOlwnD0t6KYnp3RpjtSLRbptcH1VZWQNELDSwvAvM8jlHMPGNgvlJ+cBvWzo0etb3J7CsOZT0TY2ZiBxcbknrJA1J61xZEabiOl9EFF9L8n6tRtHx6ho8mvP+yjbsx8d+HEe1obT4vynospze7p+SjPa5l83tjPmuTPqq82TfDR7dfv5POKy5vQzEepsTfuyZf3JP8ASXnfCR8Pqy7akf0WU30Kb8iT2dz/ANtHwfNtv7Zgv1kfvhSfA4jvj97o53qbe5XTYif6UuXv8G+ofS/dYG2+9lKr36zzYv8A9jm8N6bXpawaCPDBUMjAlkqGh77m5BY8nQm29o8lK0O8dSsV5ojrt79ImDQU2xJEEYjD5oy6xJucr9dSVy0ahLisdaYfVjXWHv0pkfzTpPro/wDTeluxxn4dffDY2v8A26wrvPvCT3hPN+Njece/vaofqP8AnXZ7oZP7qvu+7Nt/hFHDgVRUGBhlebB2tzJIelv4XLvBJiO6fE48daTbXVAbTYX6v6K6dhFnOlbI/wCk8PNj3Cw+yuT2UZacnDRC/YNs5SwObLDC1j8lswvexAvvKlEQ3Y8VK9YhMrq0QEBAQEBAQeZGBzCDuPbb3IKjj/o1oapxc9srHH4zJCLdzXXb7F3aM1hzfab0Rupw10VQ17XyhjA9pDruBIDiDbha+m/co3vFY3Kq8zTrKmbSbIz0lZycwaXgAkNOYAEXGtlKI32PSRFprLQgqJI3AZ5GfRc4EDwOqrtjacfEa6SlqTGZ84AqPCWx9rgVRfDE967a6Z6T/nr3useiQsqWSesRsdLG5rmPBNi0/NzWuCN9uIUMPDYebfL1jzcz5bajVukpzb3Ho6XDpsoaHtiJYSCPhDfL2OHZ2FabTki0REdPNii+PeplxP8AnDWzv1lqH79I+YB9wdaTW0rYz0jtDawnZiorKqRkjxGI4jK7Pmc4gECwvrc5uziq/VrWb99KMnGc26x4L76OsNjgjxIMaLRxMaHEC+rX5te028goxkm+GbT5T+rHiva3pJnydC2Yfm2bpT1wR/lC0x2a8M7x1n2Qk11Yr3pBP6m1P0B+Zq5bso4n8KyuY8f+j0X1VP8Amaoz/Sz5f7WPdDztJzqDBIz8eSEnuDYwfzJPgZesY49sK9hTTJV01CdfVqmrc4djAC38Qf5rnsUY+sxj8pluslv6FyPky2/8od/En+KUT/1P35sG0uykEOw0NSzlOUe2Em7rt+Ebc2FkmOjmXBWuGLx36Jrbb+2YL9ZH74V2fBdxHfH73Qa2pEVHJI7dGxzz3NBJ9ynLda3LEy4yZWt2HhmEjDUNrjOW5hm6r5b33tafFV+DydxGGLeO9rd6XpQ7ZOFw3OnYR3GOQhSt2aOPneKJ9v6Szelk/qY362P8rkt2T438L4wrG3GykFLgUEsXKZ5JGNdmdcWLHONhbrAXJjTNxGCmOkWr5rHtf+3WFd594XZ7w05/xsbzj/8Ae1Q/Uf8AOk90Mn91X3fc24/StrKKhGrQeWlHZrofstd98JPfSXEfzMlcfxlm9MH7Kt+vZ+V6W7O8d+H8Utsxs66nl5R1VPOHRgZJHXDb2Nxr2WXYhZhwzTrzTPvWJdaBAQEBAQEBAQEFY9IbrYJG/wCRUwnzJb+9U543jlm4rpTfthVNsH/rxE74s9I3zu//ANR5rPxXrY+aPZLLxE/zYnzhXcVaHYxVBzGi8QewZdBYNvl6r6qq+XJ6Gto6La3j+Kjc7idfOI380JBg7JX6RlxJuct/bZKcXm7a29i3DYo670kdmMVZh21ts2RrmtaRfTMbgtNtLdHxaroyZZjmnvHeFmPFij1LdpiNT+/N0KuxB1TVyNmjicxjmOge1pOYuG5xJNnDNbq1vfXS2vERMx5T9VNuGivNvvCHrBlNsuW/C1t+m5X88amYnszT0jbTwCX9Or3dfJRDzJP+n7V5l55eGiPP/bycc/1/BtbMVOXZDEpvlzFo7gL+5xWi0cuHl90J4raw3n2uibNR5dnaZvVBEPwha4ehijVIj2Qkl1YjtocN9ZwOaEEAyMIBO4HeL9lwFyUMtOek183PZcJxWXAmUDoI2xNLRyuYdFpuL2duHY25sFHU60wTjz2p6KY6eax43gMrsdwvk2ZoaXpuuBa2QDQm56HBdmOzRkxTN6ajpD5hWzT2ekGqqS20L2cx1xq94Zn0vcah/mmurlMMxntfwQlLsxVj0eVFKYvhXVAcxuZurLx3N81h0SuanSmMGSME01130TG1OBzy7AQU8bM0rGwBzczRYsbZ2pNtD2rsx0XZsVrYIrEdejDtngtTI3D3U8XKOprOcC5oALeTIBuRxadyTDnEY725JrG9MtfLiVRs7VRyUrI3vY1sYbI05g51n3JdYWb706zBec16Wia9WKq2Ei/mdkbAz1oQN5w3mUAEjMTbU3HVqnL0LcLX0Wtetr5sG0eBVU+wNJAIrzxvZnbmboGMkbe+ax3t48U1OkM2HJfBWuusaS3pEwiap2YEUDM7+UYbXA0AcDq4gcQlo3C7isdr49Vjqwbf4JPUbO08cLM72SMLhmAsAxwOpIG8hJjcI8TjtekRWHrbnA6iSopamkDXS0zicjjbMDlItcgaEG4uOkkx5O8Rivaa3p3hp4JhNZUbYMrayJkAijLGMDgSdHW3E/Lcbk9QSImZ2hjx5L5fSZI1poNo8Tj2rqKuOkY8yktbne3mxggNtZ41ytaudd7Q5c8ZJvFe7d2moK+t2RySU7WTioByMcLcmGnnXLyN5I38EncwnlrlyYtTHXaZ2ersQdWBlTSxxRBh57Xgm4tYWDjv1Uo2txWyzOr11CyrrQICAgICAgICAgr+3tMX7IVIG9rA8d8bg/8AhUbRuFHExvFLnm1FXnwrD6kf4bnMd3HK9v4c48CseOObFNJ8Nx9nn5bbpS3l0aOKuy7QwuJ5sjMngbj+ILNiibYLV8v390LXmL1lDUtbJE58bXuaLlrgDobaaquuS1P6Z0+o5aZaxMxtI4bgbHls7o4nN5VoOYgkkuHxTrx6lZjvlmYnfTcfV28U1Ma8FjhxKNzX8k21nG92FvONhcXAvoAL9S9OcGOZ3pi9JbzaUtZeXXoszPtwAGuiqzUjHhmtfHoo4nJPJMyjcIqCzZ+eQ73Pce9xAA/ESsueObLXHDyKzqkykDdno/p4G9OokLrded2Rv4WuWjJPNkrX4/Zb2w1r5uxxRhsQaNzQAPDRa3rxGuj0g8yE8mbb7G3euTvXR2O/VE/ys4tuA22W99dAOSBJtwGd33Vh/irTG4iO3/zv8ty0+grE6n99/tD1Pibw5wAYcmY31sWtYxxtrxL9O5SvxNomYjXTf5RET+rlcNZ1vfX7zH6MtFiJfXFlgLF/k0tAPjc+Sni4ib5Jprz+WtfVHJh5ac3u/Vrw4u507WWaC8Nsdba5r8eFm+ZVVeKta0V1HXX6/aE7YIiJnyeoMTeQwkNsRGXWv/iuLRbXhbxXa8TedTMR/jv/APU6j8i2Gsb1vx+TPV4iWTvaADlYCO1xIFj95vmrcvETS01iO0fPev1hCmHmrE+14kq5G1OV2QgcluBH/cfl4nhYqNsuSl+Wdf4+fjOvN2MdLV3G/H5RtgGMuEbS5rbOyHS+jHh+/tGVVRxk6iZjvqfhO/ppP+HjcxE9t/nGvulaSUupWOO9zQT4i624rTekWnxiGa9eW0x5MqmiICAgICAgICAgICAgICAgIPE8QfA5jtzmlp7iLFHJjcacOkY5uBVNK/V1PJ+RxsfIvHcQsMz6PN7LfV4s9K2pPg06uTldnY3/ABoXZT3bgfyqFI5M818JQmd035I3FpP04SDdKwP+10XD7wPms1qcu48n0XAZefDHs6LBg1XP/JAaGt5Dlm3dcXzZm6WzX324KePn6R4bj6tV+Xr56eoHxtY/kidXa3BGviAvYYGjW1FsPkPF5DB3b3eyw8Vmy+tkrXy6/pDDx19Vir5ipLMJggHScA9w7TuHmfYs2GObJbJ4MFulYqtGDwcvtlSQjVlKwSO7BG0Bn4sn3irOG3e05J8e3uhqxxz5qx4Q6utr1BAQaUeGhrAGOc2wcAdD03Bx3jst3LPHDxWPVnXf5ztdOaZnrG+3yjTGcHZydg5w4cOiWtYW6jiGhQ/hKa1EzH21Ea+Tv8Rbe5j97mf1Z4KBrarOL3s4eDnZvYferaYK1vzx7fnO0LZZtXln2fZiiwpjZGG7rsII3cA4fxewKFeFrExPl/790pz2mJjzfW4W0FnOdZgYLac7IbtvpwPUkcNWOXrPTXx12JzTO+nffzJ8LY6RziXXde9j1gCw7rA94Xb8NW0zM76/v/33lc1qxEQ9uoQXXc5xPwdzprybi4bh1ldnBE9Znr0+U7c9LrpEefzjTCMIZksS4jQC9tGgPaG7t1nu7VCOEprUz/rUxr5ylOe3f976dfk3YIssDWjc0AeQstFK8tYr5KrW5pmWRSREBAQEBAQEBAQEBAQEBAQEBBy30i0Xq+0rKm3wVS3JL9ICx822P2XLNxGPmr07+HveZxdOS/P4T3U2hGSukgcebICy/bvY72jzVOT1qxkjvHX7slek8qMq2k4c4HpQuLrfNNmvHgcp81zNWJmLR4/uG/8A43Ny3mk+LfwbHnDDRT5RldK12bM697tPRzZeHUq6WmJivtj6vbtHSZ9j66MQseGknM4nUNHgMrR7V6rE9GPPiEcRPNj6Z4ac6Q/w+CxWtqtr+M9vpH3eNnv6TJ7H2GpEmLvnf0I+dbu0Y3vJt7VC1OXHGOvef3MqonduZ0r0V4Y4YfJVSdOpdzfq2k+91/BoWvHWKxqHpcFTVZvPivSsbRAQEBAQEBAQEBAQEBAQEBAQEBAQEBAQEBAQEBAQRm0mDNq8GkhdpmF2u+S8dF3n7CVyY2ry44yVmsuBYjE+OoMcoLZIiWHw3eXA9VlTFdTLw7RNZ1PeHyWovMJLXLhZ46zazvvD2kqEU9Xk/L9+x2LzFotHdEU/weJBl7gOBaetpN2ny39oIVPL60T7X02LNGTHzR4wl/Wb1JdwZr3v+KP3/Z7Vsy9uXz+jz+Ky+jp07y8Mly07gOk/Qn5o1t4n3dqrmN2jyh4/glNlsHfWYiynbcMvnlcODRx8tAOtylFd22tw45yWisfF3yCFrIGsYA1rQGtA4AaAK57cRERqGRHRAQEBAQEBAQEBAQEBAQEBAQEBAQEBAQEBAQEBAQEFJ9Imx/rUPLwD4dg1b/mtHD6Q4de7qtG0MfFcPzxzV7/VxtzSHEEEEGxB3gjgQq3lNWviJa1zekw6drb6jz18+tc5Y3tu4LiOSZpbtLYjbaIDxJ63Hef3dwCl47Z8+X0t9+Hg2sPoZJ6xsUTS97zYAe89QHEoqpWbTqHddkNm2UWGZBZ0jrGR/wAp3UPmjgPHirIjT2sGGMVdePinV1cICAgICAgICAgICAgICAgICAgICAgICAgICAgICAgICCnbZ7Cx1ZMsREU9tT8WT6dtx+cPG/CM12ycRwsZPWjpLkOKYXLT1XJzxujdwvuI62ncR2hQeXelqTq0N3Z3ZqorJrQs5l+dI7RjfHiewapEbTxYb5J6fm7LsrstDRUtmc6Rw58hGruwfJb2ed1ZEaethwVxR07+adXVwgICAgICAgICAgICAgICAgICAgICAgICAgICAgICAgICAgwVtFHNBkljZI35L2hw8iiNqxaNTDLHGGxhrQGtAsABYAdgCOxGuz0jogICAgICAgICAgICAgICAgICAgICAgICAgICAgICAgICAgICAgICAgICAgICAgICAgICAgICAgICAgICAgICAg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data:image/jpeg;base64,/9j/4AAQSkZJRgABAQAAAQABAAD/2wCEAAkGBxQTBhMUEhQUFBUUFBgYGBcXFx4cHRgXGB0ZHB0ZFxgZHCggHiEmHBoXJDEhJykrLi4uFx8zODMuNygtLisBCgoKDg0OGxAQGywkICQvLDQsLCwsLDQsNCw0MC8sLCwsLCwsLCwsLC8sLCwsLCwsNCwsLCwsLCwsLCwsLCwsLP/AABEIAKcBLgMBEQACEQEDEQH/xAAbAAEAAgMBAQAAAAAAAAAAAAAABQYDBAcCAf/EAEoQAAEDAgMDCAQKBQsFAAAAAAEAAgMEEQUSIQYxQRMiMlFhcYGRBxShsSNCUmJyc4KSorIkJjbBwhUWFyU0N0NTs9HTJzOj0uH/xAAaAQEAAwEBAQAAAAAAAAAAAAAAAgMEAQUG/8QANREBAAICAAQCCAQGAwEBAAAAAAECAxEEEiExQVETImFxgaGx0TORwfAUIzI0QvEFJOHSgv/aAAwDAQACEQMRAD8A7QgICAgICAgICAgICAgICAgICAgICAgICAgICAgICAgICAgICAgICAgICAgICAgICAgICAgICAgICAgICAgICAgICAgICAgICAgICAgICAgICAgICAgICAgICAgICAgICAgICAgICAgICAgICAgICAgICAgICAgICAgICAgICAgICAgICAgICAgICAgICAgICAgICAgICAgICAgICAgICAgINbEKwQ0xe4OIBA5o61TnzRipzzCzFjnJblhTcQq/0x3ISSFsmpGoOYnd5/7Lwc2X159FadS9XFj9WPSRG4WjAcU5al16bdHdvzh3r2OD4n01OveO/wB3ncRg9Fbp2Sa2M4gICAgICAgICAgICAgICAgICAgICAgICAgICAgICAgIPjjZtzuCDXrKjLSg7sxa0dmYgX8Bc+CjadRtGZ6dEFjuJPa7PHJG+J4y5dDY24jevK4viL1nmpaJrPTXd6WDDWfVtWYmEBhJ/rSH61n5gvMwfi098fVsy/0W90pvGaZ1JiYniHMcdRwBO9vcd46l6HE47cLljLj7T+9fFkw3jPj9HfusDqnPhpkj1uwub3gXAPiLFetTJF6c9Xn5KzTcT3hlbO0wteDzX5bH6Vredx5qzaO41tlR0QEBAQEBAQEBAQEBAQEBAQEBAQEBAQEBAQEBAQEBBoY3LaiyjfI9kY+24A/hzHwULzqEMk9Pejtpa7JiFO3KXgcpI5o6mjIL9nPcfsrPxeX0dYnW/Z7EqV581Kb13n8uypV8rDVnk2lreAJvZfP5OSbTNI1D3q80ViLTuWXCT/WcP1rPzBSwfi098fVzL+Hb3S6JWwtkp3McLtcLH/4vpr0res1t2l4lLTWYtCubOTGHEX00h43aevu7x7l5nB2nDlnBf4fv2w3cREZaRlr8WbC3l2y0jB04eVYOwxElnsyLfWf5Xu/R5FNzimPLfyTlLOJKVj27ntDh3OF1fE7XxO43DKjogICAgICAgICAgICAgICAgICAgICAgICAgICAgIIHGps20FDH86SU/YAaPznyVOWfWrHtUZJ3elfig8bxBw2pmdG8DkYWM0toSXFwHbzm37uxYeOy2rMTSf32aOFrW/FatHSK/wDv00rrX3K8jT3dpDCXf1nD9az8wU8P4tPfH1Qy/wBFvdLo0r19Q8RWdpWEPjmb0o3AE9hOnk63mvO/5HHOoy171a+Ev1nHPaXvZKpD6+uaNzpGygdkrSD7WLRw14yUmY8Zn59Xm0ry5MlJ8Jbuxk+bAGNO+Nz4/uuNvw2U+HneOvud4ed44TiuXCDDV1TY4szr2Lg0ANLiXONgA1oJKI2tFestEY/BfpOGoAJjcAS4EgAkak2PkubR9LVkfjMQqjHdxeHBtgxxuTrzSBY24kbuKbdnJG9JBdTEBAQEBAQEBAQEBAQEBAQEBAQEBAQEBBjqZctO53yWk+QXLTqNuWnUbVSpltt7E3U8lSt0G+7uVJ8w1qy5Z5clPj9GbvnrX2fdUa6qDsQrHtaWh04GU7xZjAb+N15nFTF+WYjW+uvz/Vu4PccXk3O9Rr6MET1kmHrrHgtUzkY2Hp8uw9EbszfjWv18VqwWp6tfHmj6x46U5a26z4an6JbZ2kliimE2a7pLtvI5+nZme63dovoHks+I2fTuafjAjzUL0i9ZrPilS3LaJQuw0ttp5W/Lpmu+68j+JYf+PjWOY9qm8/8Abye1ubHT2iqx/l1THfZe1gPszK7h5/lfH9VHDz0t7JXJamxjina5zg03ymxPC++wPFBir6UyRtyuyuY9r2m1xccCLi4IJG/iiNo20ocDAjALr2fE7VvGI3HHiuaRjH+jWrcLiZW8vPMxrBJmAfZrQXbwXE2N3WI6rcU0jatYnmtPRNz1DGQF73NawC5c4gADrJOi6tmYiNyxyV8TaMSukjEZAIkLgGkO3EOvbXgjk3rEc2+hPXxMpRI+SNsZtZ7nANObUWcTbXghN6xG5no+T18TCwPkjbymjMzwM5Nuhc67xu6whN6xrc92yiTCKuP1vks7OUDc2TMM2X5WXfbtRzmjet9WtPjdMyYtfUQNc02LXSNBB6iCbhNoTlpE6m0fmDG6b1cv9YgyAhpdyjcoJ1AJva9uCbPS01vca97PVV0UcQdJJHG1xsHPcGgk6gAk66Ila9axuZ0+zVsbZ2MdIxr39BpcAXfRBNz4ITasTqZ7klbG2rbG6RgkcLtYXAOcNdQ29zuPkUJvWJ5d9WtLjtM2UtdUQNc0kEGVoII3ggnQptGctInU2j83oYzT+rcpy8OQOy5+UblzWvlzXte2tk276Wmt7jXvfaTF4JZssU8MjrXyska42G82BumyuSlp1ExLdRMQEBAQEBAQaOJTva27fblt7XtPv7kclTMX9ILqSb4WOOSPjke4P8A6MMJ7My6jzS8TelXDpqLKJXxuc6O4kjcLNztzXIBb0b8VC8bjUOXncMDMdin23klpp4XAsiax+cZbhr734jV3UsfExkm9Zp36+5XWk/xMWtE8v+0DXOfy9S545xq3kkbjpvB3Eab1j4qLTMc3fXX3tHBRricnSdddfJjhkWOXtRKzYLLF6tGDk5Tl2W+VbM3jk3b/AIy0YOT1Y6b5o9/ePZ+qnLzdfLU/T3pDZ104im9YEgPKnJyhB5vzbSv08u5e+8psVUyCH2cmbHto57yGM9VfznGwuZGm1zpwPkseHVbX98suOtrcRM6nsjMF2ppYpK5kkwvM1gYIwZCXBrwdGXOlwnD0t6KYnp3RpjtSLRbptcH1VZWQNELDSwvAvM8jlHMPGNgvlJ+cBvWzo0etb3J7CsOZT0TY2ZiBxcbknrJA1J61xZEabiOl9EFF9L8n6tRtHx6ho8mvP+yjbsx8d+HEe1obT4vynospze7p+SjPa5l83tjPmuTPqq82TfDR7dfv5POKy5vQzEepsTfuyZf3JP8ASXnfCR8Pqy7akf0WU30Kb8iT2dz/ANtHwfNtv7Zgv1kfvhSfA4jvj97o53qbe5XTYif6UuXv8G+ofS/dYG2+9lKr36zzYv8A9jm8N6bXpawaCPDBUMjAlkqGh77m5BY8nQm29o8lK0O8dSsV5ojrt79ImDQU2xJEEYjD5oy6xJucr9dSVy0ahLisdaYfVjXWHv0pkfzTpPro/wDTeluxxn4dffDY2v8A26wrvPvCT3hPN+Njece/vaofqP8AnXZ7oZP7qvu+7Nt/hFHDgVRUGBhlebB2tzJIelv4XLvBJiO6fE48daTbXVAbTYX6v6K6dhFnOlbI/wCk8PNj3Cw+yuT2UZacnDRC/YNs5SwObLDC1j8lswvexAvvKlEQ3Y8VK9YhMrq0QEBAQEBAQeZGBzCDuPbb3IKjj/o1oapxc9srHH4zJCLdzXXb7F3aM1hzfab0Rupw10VQ17XyhjA9pDruBIDiDbha+m/co3vFY3Kq8zTrKmbSbIz0lZycwaXgAkNOYAEXGtlKI32PSRFprLQgqJI3AZ5GfRc4EDwOqrtjacfEa6SlqTGZ84AqPCWx9rgVRfDE967a6Z6T/nr3useiQsqWSesRsdLG5rmPBNi0/NzWuCN9uIUMPDYebfL1jzcz5bajVukpzb3Ho6XDpsoaHtiJYSCPhDfL2OHZ2FabTki0REdPNii+PeplxP8AnDWzv1lqH79I+YB9wdaTW0rYz0jtDawnZiorKqRkjxGI4jK7Pmc4gECwvrc5uziq/VrWb99KMnGc26x4L76OsNjgjxIMaLRxMaHEC+rX5te028goxkm+GbT5T+rHiva3pJnydC2Yfm2bpT1wR/lC0x2a8M7x1n2Qk11Yr3pBP6m1P0B+Zq5bso4n8KyuY8f+j0X1VP8Amaoz/Sz5f7WPdDztJzqDBIz8eSEnuDYwfzJPgZesY49sK9hTTJV01CdfVqmrc4djAC38Qf5rnsUY+sxj8pluslv6FyPky2/8od/En+KUT/1P35sG0uykEOw0NSzlOUe2Em7rt+Ebc2FkmOjmXBWuGLx36Jrbb+2YL9ZH74V2fBdxHfH73Qa2pEVHJI7dGxzz3NBJ9ynLda3LEy4yZWt2HhmEjDUNrjOW5hm6r5b33tafFV+DydxGGLeO9rd6XpQ7ZOFw3OnYR3GOQhSt2aOPneKJ9v6Szelk/qY362P8rkt2T438L4wrG3GykFLgUEsXKZ5JGNdmdcWLHONhbrAXJjTNxGCmOkWr5rHtf+3WFd594XZ7w05/xsbzj/8Ae1Q/Uf8AOk90Mn91X3fc24/StrKKhGrQeWlHZrofstd98JPfSXEfzMlcfxlm9MH7Kt+vZ+V6W7O8d+H8Utsxs66nl5R1VPOHRgZJHXDb2Nxr2WXYhZhwzTrzTPvWJdaBAQEBAQEBAQEFY9IbrYJG/wCRUwnzJb+9U543jlm4rpTfthVNsH/rxE74s9I3zu//ANR5rPxXrY+aPZLLxE/zYnzhXcVaHYxVBzGi8QewZdBYNvl6r6qq+XJ6Gto6La3j+Kjc7idfOI380JBg7JX6RlxJuct/bZKcXm7a29i3DYo670kdmMVZh21ts2RrmtaRfTMbgtNtLdHxaroyZZjmnvHeFmPFij1LdpiNT+/N0KuxB1TVyNmjicxjmOge1pOYuG5xJNnDNbq1vfXS2vERMx5T9VNuGivNvvCHrBlNsuW/C1t+m5X88amYnszT0jbTwCX9Or3dfJRDzJP+n7V5l55eGiPP/bycc/1/BtbMVOXZDEpvlzFo7gL+5xWi0cuHl90J4raw3n2uibNR5dnaZvVBEPwha4ehijVIj2Qkl1YjtocN9ZwOaEEAyMIBO4HeL9lwFyUMtOek183PZcJxWXAmUDoI2xNLRyuYdFpuL2duHY25sFHU60wTjz2p6KY6eax43gMrsdwvk2ZoaXpuuBa2QDQm56HBdmOzRkxTN6ajpD5hWzT2ekGqqS20L2cx1xq94Zn0vcah/mmurlMMxntfwQlLsxVj0eVFKYvhXVAcxuZurLx3N81h0SuanSmMGSME01130TG1OBzy7AQU8bM0rGwBzczRYsbZ2pNtD2rsx0XZsVrYIrEdejDtngtTI3D3U8XKOprOcC5oALeTIBuRxadyTDnEY725JrG9MtfLiVRs7VRyUrI3vY1sYbI05g51n3JdYWb706zBec16Wia9WKq2Ei/mdkbAz1oQN5w3mUAEjMTbU3HVqnL0LcLX0Wtetr5sG0eBVU+wNJAIrzxvZnbmboGMkbe+ax3t48U1OkM2HJfBWuusaS3pEwiap2YEUDM7+UYbXA0AcDq4gcQlo3C7isdr49Vjqwbf4JPUbO08cLM72SMLhmAsAxwOpIG8hJjcI8TjtekRWHrbnA6iSopamkDXS0zicjjbMDlItcgaEG4uOkkx5O8Rivaa3p3hp4JhNZUbYMrayJkAijLGMDgSdHW3E/Lcbk9QSImZ2hjx5L5fSZI1poNo8Tj2rqKuOkY8yktbne3mxggNtZ41ytaudd7Q5c8ZJvFe7d2moK+t2RySU7WTioByMcLcmGnnXLyN5I38EncwnlrlyYtTHXaZ2ersQdWBlTSxxRBh57Xgm4tYWDjv1Uo2txWyzOr11CyrrQICAgICAgICAgr+3tMX7IVIG9rA8d8bg/8AhUbRuFHExvFLnm1FXnwrD6kf4bnMd3HK9v4c48CseOObFNJ8Nx9nn5bbpS3l0aOKuy7QwuJ5sjMngbj+ILNiibYLV8v390LXmL1lDUtbJE58bXuaLlrgDobaaquuS1P6Z0+o5aZaxMxtI4bgbHls7o4nN5VoOYgkkuHxTrx6lZjvlmYnfTcfV28U1Ma8FjhxKNzX8k21nG92FvONhcXAvoAL9S9OcGOZ3pi9JbzaUtZeXXoszPtwAGuiqzUjHhmtfHoo4nJPJMyjcIqCzZ+eQ73Pce9xAA/ESsueObLXHDyKzqkykDdno/p4G9OokLrded2Rv4WuWjJPNkrX4/Zb2w1r5uxxRhsQaNzQAPDRa3rxGuj0g8yE8mbb7G3euTvXR2O/VE/ys4tuA22W99dAOSBJtwGd33Vh/irTG4iO3/zv8ty0+grE6n99/tD1Pibw5wAYcmY31sWtYxxtrxL9O5SvxNomYjXTf5RET+rlcNZ1vfX7zH6MtFiJfXFlgLF/k0tAPjc+Sni4ib5Jprz+WtfVHJh5ac3u/Vrw4u507WWaC8Nsdba5r8eFm+ZVVeKta0V1HXX6/aE7YIiJnyeoMTeQwkNsRGXWv/iuLRbXhbxXa8TedTMR/jv/APU6j8i2Gsb1vx+TPV4iWTvaADlYCO1xIFj95vmrcvETS01iO0fPev1hCmHmrE+14kq5G1OV2QgcluBH/cfl4nhYqNsuSl+Wdf4+fjOvN2MdLV3G/H5RtgGMuEbS5rbOyHS+jHh+/tGVVRxk6iZjvqfhO/ppP+HjcxE9t/nGvulaSUupWOO9zQT4i624rTekWnxiGa9eW0x5MqmiICAgICAgICAgICAgICAgIPE8QfA5jtzmlp7iLFHJjcacOkY5uBVNK/V1PJ+RxsfIvHcQsMz6PN7LfV4s9K2pPg06uTldnY3/ABoXZT3bgfyqFI5M818JQmd035I3FpP04SDdKwP+10XD7wPms1qcu48n0XAZefDHs6LBg1XP/JAaGt5Dlm3dcXzZm6WzX324KePn6R4bj6tV+Xr56eoHxtY/kidXa3BGviAvYYGjW1FsPkPF5DB3b3eyw8Vmy+tkrXy6/pDDx19Vir5ipLMJggHScA9w7TuHmfYs2GObJbJ4MFulYqtGDwcvtlSQjVlKwSO7BG0Bn4sn3irOG3e05J8e3uhqxxz5qx4Q6utr1BAQaUeGhrAGOc2wcAdD03Bx3jst3LPHDxWPVnXf5ztdOaZnrG+3yjTGcHZydg5w4cOiWtYW6jiGhQ/hKa1EzH21Ea+Tv8Rbe5j97mf1Z4KBrarOL3s4eDnZvYferaYK1vzx7fnO0LZZtXln2fZiiwpjZGG7rsII3cA4fxewKFeFrExPl/790pz2mJjzfW4W0FnOdZgYLac7IbtvpwPUkcNWOXrPTXx12JzTO+nffzJ8LY6RziXXde9j1gCw7rA94Xb8NW0zM76/v/33lc1qxEQ9uoQXXc5xPwdzprybi4bh1ldnBE9Znr0+U7c9LrpEefzjTCMIZksS4jQC9tGgPaG7t1nu7VCOEprUz/rUxr5ylOe3f976dfk3YIssDWjc0AeQstFK8tYr5KrW5pmWRSREBAQEBAQEBAQEBAQEBAQEBBy30i0Xq+0rKm3wVS3JL9ICx822P2XLNxGPmr07+HveZxdOS/P4T3U2hGSukgcebICy/bvY72jzVOT1qxkjvHX7slek8qMq2k4c4HpQuLrfNNmvHgcp81zNWJmLR4/uG/8A43Ny3mk+LfwbHnDDRT5RldK12bM697tPRzZeHUq6WmJivtj6vbtHSZ9j66MQseGknM4nUNHgMrR7V6rE9GPPiEcRPNj6Z4ac6Q/w+CxWtqtr+M9vpH3eNnv6TJ7H2GpEmLvnf0I+dbu0Y3vJt7VC1OXHGOvef3MqonduZ0r0V4Y4YfJVSdOpdzfq2k+91/BoWvHWKxqHpcFTVZvPivSsbRAQEBAQEBAQEBAQEBAQEBAQEBAQEBAQEBAQEBAQRm0mDNq8GkhdpmF2u+S8dF3n7CVyY2ry44yVmsuBYjE+OoMcoLZIiWHw3eXA9VlTFdTLw7RNZ1PeHyWovMJLXLhZ46zazvvD2kqEU9Xk/L9+x2LzFotHdEU/weJBl7gOBaetpN2ny39oIVPL60T7X02LNGTHzR4wl/Wb1JdwZr3v+KP3/Z7Vsy9uXz+jz+Ky+jp07y8Mly07gOk/Qn5o1t4n3dqrmN2jyh4/glNlsHfWYiynbcMvnlcODRx8tAOtylFd22tw45yWisfF3yCFrIGsYA1rQGtA4AaAK57cRERqGRHRAQEBAQEBAQEBAQEBAQEBAQEBAQEBAQEBAQEBAQEFJ9Imx/rUPLwD4dg1b/mtHD6Q4de7qtG0MfFcPzxzV7/VxtzSHEEEEGxB3gjgQq3lNWviJa1zekw6drb6jz18+tc5Y3tu4LiOSZpbtLYjbaIDxJ63Hef3dwCl47Z8+X0t9+Hg2sPoZJ6xsUTS97zYAe89QHEoqpWbTqHddkNm2UWGZBZ0jrGR/wAp3UPmjgPHirIjT2sGGMVdePinV1cICAgICAgICAgICAgICAgICAgICAgICAgICAgICAgICCnbZ7Cx1ZMsREU9tT8WT6dtx+cPG/CM12ycRwsZPWjpLkOKYXLT1XJzxujdwvuI62ncR2hQeXelqTq0N3Z3ZqorJrQs5l+dI7RjfHiewapEbTxYb5J6fm7LsrstDRUtmc6Rw58hGruwfJb2ed1ZEaethwVxR07+adXVwgICAgICAgICAgICAgICAgICAgICAgICAgICAgICAgICAgwVtFHNBkljZI35L2hw8iiNqxaNTDLHGGxhrQGtAsABYAdgCOxGuz0jogICAgICAgICAgICAgICAgICAgICAgICAgICAgICAgICAgICAgICAgICAgICAgICAgICAgICAgICAgICAgICAg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data:image/jpeg;base64,/9j/4AAQSkZJRgABAQAAAQABAAD/2wCEAAkGBxQTBhMUEhQUFBUUFBgYGBcXFx4cHRgXGB0ZHB0ZFxgZHCggHiEmHBoXJDEhJykrLi4uFx8zODMuNygtLisBCgoKDg0OGxAQGywkICQvLDQsLCwsLDQsNCw0MC8sLCwsLCwsLCwsLC8sLCwsLCwsNCwsLCwsLCwsLCwsLCwsLP/AABEIAKcBLgMBEQACEQEDEQH/xAAbAAEAAgMBAQAAAAAAAAAAAAAABQYDBAcCAf/EAEoQAAEDAgMDCAQKBQsFAAAAAAEAAgMEEQUSIQYxQRMiMlFhcYGRBxShsSNCUmJyc4KSorIkJjbBwhUWFyU0N0NTs9HTJzOj0uH/xAAaAQEAAwEBAQAAAAAAAAAAAAAAAgMEAQUG/8QANREBAAICAAQCCAQGAwEBAAAAAAECAxEEEiExQVETImFxgaGx0TORwfAUIzI0QvEFJOHSgv/aAAwDAQACEQMRAD8A7QgICAgICAgICAgICAgICAgICAgICAgICAgICAgICAgICAgICAgICAgICAgICAgICAgICAgICAgICAgICAgICAgICAgICAgICAgICAgICAgICAgICAgICAgICAgICAgICAgICAgICAgICAgICAgICAgICAgICAgICAgICAgICAgICAgICAgICAgICAgICAgICAgICAgICAgICAgICAgICAgINbEKwQ0xe4OIBA5o61TnzRipzzCzFjnJblhTcQq/0x3ISSFsmpGoOYnd5/7Lwc2X159FadS9XFj9WPSRG4WjAcU5al16bdHdvzh3r2OD4n01OveO/wB3ncRg9Fbp2Sa2M4gICAgICAgICAgICAgICAgICAgICAgICAgICAgICAgIPjjZtzuCDXrKjLSg7sxa0dmYgX8Bc+CjadRtGZ6dEFjuJPa7PHJG+J4y5dDY24jevK4viL1nmpaJrPTXd6WDDWfVtWYmEBhJ/rSH61n5gvMwfi098fVsy/0W90pvGaZ1JiYniHMcdRwBO9vcd46l6HE47cLljLj7T+9fFkw3jPj9HfusDqnPhpkj1uwub3gXAPiLFetTJF6c9Xn5KzTcT3hlbO0wteDzX5bH6Vredx5qzaO41tlR0QEBAQEBAQEBAQEBAQEBAQEBAQEBAQEBAQEBAQEBBoY3LaiyjfI9kY+24A/hzHwULzqEMk9Pejtpa7JiFO3KXgcpI5o6mjIL9nPcfsrPxeX0dYnW/Z7EqV581Kb13n8uypV8rDVnk2lreAJvZfP5OSbTNI1D3q80ViLTuWXCT/WcP1rPzBSwfi098fVzL+Hb3S6JWwtkp3McLtcLH/4vpr0res1t2l4lLTWYtCubOTGHEX00h43aevu7x7l5nB2nDlnBf4fv2w3cREZaRlr8WbC3l2y0jB04eVYOwxElnsyLfWf5Xu/R5FNzimPLfyTlLOJKVj27ntDh3OF1fE7XxO43DKjogICAgICAgICAgICAgICAgICAgICAgICAgICAgIIHGps20FDH86SU/YAaPznyVOWfWrHtUZJ3elfig8bxBw2pmdG8DkYWM0toSXFwHbzm37uxYeOy2rMTSf32aOFrW/FatHSK/wDv00rrX3K8jT3dpDCXf1nD9az8wU8P4tPfH1Qy/wBFvdLo0r19Q8RWdpWEPjmb0o3AE9hOnk63mvO/5HHOoy171a+Ev1nHPaXvZKpD6+uaNzpGygdkrSD7WLRw14yUmY8Zn59Xm0ry5MlJ8Jbuxk+bAGNO+Nz4/uuNvw2U+HneOvud4ed44TiuXCDDV1TY4szr2Lg0ANLiXONgA1oJKI2tFestEY/BfpOGoAJjcAS4EgAkak2PkubR9LVkfjMQqjHdxeHBtgxxuTrzSBY24kbuKbdnJG9JBdTEBAQEBAQEBAQEBAQEBAQEBAQEBAQEBBjqZctO53yWk+QXLTqNuWnUbVSpltt7E3U8lSt0G+7uVJ8w1qy5Z5clPj9GbvnrX2fdUa6qDsQrHtaWh04GU7xZjAb+N15nFTF+WYjW+uvz/Vu4PccXk3O9Rr6MET1kmHrrHgtUzkY2Hp8uw9EbszfjWv18VqwWp6tfHmj6x46U5a26z4an6JbZ2kliimE2a7pLtvI5+nZme63dovoHks+I2fTuafjAjzUL0i9ZrPilS3LaJQuw0ttp5W/Lpmu+68j+JYf+PjWOY9qm8/8Abye1ubHT2iqx/l1THfZe1gPszK7h5/lfH9VHDz0t7JXJamxjina5zg03ymxPC++wPFBir6UyRtyuyuY9r2m1xccCLi4IJG/iiNo20ocDAjALr2fE7VvGI3HHiuaRjH+jWrcLiZW8vPMxrBJmAfZrQXbwXE2N3WI6rcU0jatYnmtPRNz1DGQF73NawC5c4gADrJOi6tmYiNyxyV8TaMSukjEZAIkLgGkO3EOvbXgjk3rEc2+hPXxMpRI+SNsZtZ7nANObUWcTbXghN6xG5no+T18TCwPkjbymjMzwM5Nuhc67xu6whN6xrc92yiTCKuP1vks7OUDc2TMM2X5WXfbtRzmjet9WtPjdMyYtfUQNc02LXSNBB6iCbhNoTlpE6m0fmDG6b1cv9YgyAhpdyjcoJ1AJva9uCbPS01vca97PVV0UcQdJJHG1xsHPcGgk6gAk66Ila9axuZ0+zVsbZ2MdIxr39BpcAXfRBNz4ITasTqZ7klbG2rbG6RgkcLtYXAOcNdQ29zuPkUJvWJ5d9WtLjtM2UtdUQNc0kEGVoII3ggnQptGctInU2j83oYzT+rcpy8OQOy5+UblzWvlzXte2tk276Wmt7jXvfaTF4JZssU8MjrXyska42G82BumyuSlp1ExLdRMQEBAQEBAQaOJTva27fblt7XtPv7kclTMX9ILqSb4WOOSPjke4P8A6MMJ7My6jzS8TelXDpqLKJXxuc6O4kjcLNztzXIBb0b8VC8bjUOXncMDMdin23klpp4XAsiax+cZbhr734jV3UsfExkm9Zp36+5XWk/xMWtE8v+0DXOfy9S545xq3kkbjpvB3Eab1j4qLTMc3fXX3tHBRricnSdddfJjhkWOXtRKzYLLF6tGDk5Tl2W+VbM3jk3b/AIy0YOT1Y6b5o9/ePZ+qnLzdfLU/T3pDZ104im9YEgPKnJyhB5vzbSv08u5e+8psVUyCH2cmbHto57yGM9VfznGwuZGm1zpwPkseHVbX98suOtrcRM6nsjMF2ppYpK5kkwvM1gYIwZCXBrwdGXOlwnD0t6KYnp3RpjtSLRbptcH1VZWQNELDSwvAvM8jlHMPGNgvlJ+cBvWzo0etb3J7CsOZT0TY2ZiBxcbknrJA1J61xZEabiOl9EFF9L8n6tRtHx6ho8mvP+yjbsx8d+HEe1obT4vynospze7p+SjPa5l83tjPmuTPqq82TfDR7dfv5POKy5vQzEepsTfuyZf3JP8ASXnfCR8Pqy7akf0WU30Kb8iT2dz/ANtHwfNtv7Zgv1kfvhSfA4jvj97o53qbe5XTYif6UuXv8G+ofS/dYG2+9lKr36zzYv8A9jm8N6bXpawaCPDBUMjAlkqGh77m5BY8nQm29o8lK0O8dSsV5ojrt79ImDQU2xJEEYjD5oy6xJucr9dSVy0ahLisdaYfVjXWHv0pkfzTpPro/wDTeluxxn4dffDY2v8A26wrvPvCT3hPN+Njece/vaofqP8AnXZ7oZP7qvu+7Nt/hFHDgVRUGBhlebB2tzJIelv4XLvBJiO6fE48daTbXVAbTYX6v6K6dhFnOlbI/wCk8PNj3Cw+yuT2UZacnDRC/YNs5SwObLDC1j8lswvexAvvKlEQ3Y8VK9YhMrq0QEBAQEBAQeZGBzCDuPbb3IKjj/o1oapxc9srHH4zJCLdzXXb7F3aM1hzfab0Rupw10VQ17XyhjA9pDruBIDiDbha+m/co3vFY3Kq8zTrKmbSbIz0lZycwaXgAkNOYAEXGtlKI32PSRFprLQgqJI3AZ5GfRc4EDwOqrtjacfEa6SlqTGZ84AqPCWx9rgVRfDE967a6Z6T/nr3useiQsqWSesRsdLG5rmPBNi0/NzWuCN9uIUMPDYebfL1jzcz5bajVukpzb3Ho6XDpsoaHtiJYSCPhDfL2OHZ2FabTki0REdPNii+PeplxP8AnDWzv1lqH79I+YB9wdaTW0rYz0jtDawnZiorKqRkjxGI4jK7Pmc4gECwvrc5uziq/VrWb99KMnGc26x4L76OsNjgjxIMaLRxMaHEC+rX5te028goxkm+GbT5T+rHiva3pJnydC2Yfm2bpT1wR/lC0x2a8M7x1n2Qk11Yr3pBP6m1P0B+Zq5bso4n8KyuY8f+j0X1VP8Amaoz/Sz5f7WPdDztJzqDBIz8eSEnuDYwfzJPgZesY49sK9hTTJV01CdfVqmrc4djAC38Qf5rnsUY+sxj8pluslv6FyPky2/8od/En+KUT/1P35sG0uykEOw0NSzlOUe2Em7rt+Ebc2FkmOjmXBWuGLx36Jrbb+2YL9ZH74V2fBdxHfH73Qa2pEVHJI7dGxzz3NBJ9ynLda3LEy4yZWt2HhmEjDUNrjOW5hm6r5b33tafFV+DydxGGLeO9rd6XpQ7ZOFw3OnYR3GOQhSt2aOPneKJ9v6Szelk/qY362P8rkt2T438L4wrG3GykFLgUEsXKZ5JGNdmdcWLHONhbrAXJjTNxGCmOkWr5rHtf+3WFd594XZ7w05/xsbzj/8Ae1Q/Uf8AOk90Mn91X3fc24/StrKKhGrQeWlHZrofstd98JPfSXEfzMlcfxlm9MH7Kt+vZ+V6W7O8d+H8Utsxs66nl5R1VPOHRgZJHXDb2Nxr2WXYhZhwzTrzTPvWJdaBAQEBAQEBAQEFY9IbrYJG/wCRUwnzJb+9U543jlm4rpTfthVNsH/rxE74s9I3zu//ANR5rPxXrY+aPZLLxE/zYnzhXcVaHYxVBzGi8QewZdBYNvl6r6qq+XJ6Gto6La3j+Kjc7idfOI380JBg7JX6RlxJuct/bZKcXm7a29i3DYo670kdmMVZh21ts2RrmtaRfTMbgtNtLdHxaroyZZjmnvHeFmPFij1LdpiNT+/N0KuxB1TVyNmjicxjmOge1pOYuG5xJNnDNbq1vfXS2vERMx5T9VNuGivNvvCHrBlNsuW/C1t+m5X88amYnszT0jbTwCX9Or3dfJRDzJP+n7V5l55eGiPP/bycc/1/BtbMVOXZDEpvlzFo7gL+5xWi0cuHl90J4raw3n2uibNR5dnaZvVBEPwha4ehijVIj2Qkl1YjtocN9ZwOaEEAyMIBO4HeL9lwFyUMtOek183PZcJxWXAmUDoI2xNLRyuYdFpuL2duHY25sFHU60wTjz2p6KY6eax43gMrsdwvk2ZoaXpuuBa2QDQm56HBdmOzRkxTN6ajpD5hWzT2ekGqqS20L2cx1xq94Zn0vcah/mmurlMMxntfwQlLsxVj0eVFKYvhXVAcxuZurLx3N81h0SuanSmMGSME01130TG1OBzy7AQU8bM0rGwBzczRYsbZ2pNtD2rsx0XZsVrYIrEdejDtngtTI3D3U8XKOprOcC5oALeTIBuRxadyTDnEY725JrG9MtfLiVRs7VRyUrI3vY1sYbI05g51n3JdYWb706zBec16Wia9WKq2Ei/mdkbAz1oQN5w3mUAEjMTbU3HVqnL0LcLX0Wtetr5sG0eBVU+wNJAIrzxvZnbmboGMkbe+ax3t48U1OkM2HJfBWuusaS3pEwiap2YEUDM7+UYbXA0AcDq4gcQlo3C7isdr49Vjqwbf4JPUbO08cLM72SMLhmAsAxwOpIG8hJjcI8TjtekRWHrbnA6iSopamkDXS0zicjjbMDlItcgaEG4uOkkx5O8Rivaa3p3hp4JhNZUbYMrayJkAijLGMDgSdHW3E/Lcbk9QSImZ2hjx5L5fSZI1poNo8Tj2rqKuOkY8yktbne3mxggNtZ41ytaudd7Q5c8ZJvFe7d2moK+t2RySU7WTioByMcLcmGnnXLyN5I38EncwnlrlyYtTHXaZ2ersQdWBlTSxxRBh57Xgm4tYWDjv1Uo2txWyzOr11CyrrQICAgICAgICAgr+3tMX7IVIG9rA8d8bg/8AhUbRuFHExvFLnm1FXnwrD6kf4bnMd3HK9v4c48CseOObFNJ8Nx9nn5bbpS3l0aOKuy7QwuJ5sjMngbj+ILNiibYLV8v390LXmL1lDUtbJE58bXuaLlrgDobaaquuS1P6Z0+o5aZaxMxtI4bgbHls7o4nN5VoOYgkkuHxTrx6lZjvlmYnfTcfV28U1Ma8FjhxKNzX8k21nG92FvONhcXAvoAL9S9OcGOZ3pi9JbzaUtZeXXoszPtwAGuiqzUjHhmtfHoo4nJPJMyjcIqCzZ+eQ73Pce9xAA/ESsueObLXHDyKzqkykDdno/p4G9OokLrded2Rv4WuWjJPNkrX4/Zb2w1r5uxxRhsQaNzQAPDRa3rxGuj0g8yE8mbb7G3euTvXR2O/VE/ys4tuA22W99dAOSBJtwGd33Vh/irTG4iO3/zv8ty0+grE6n99/tD1Pibw5wAYcmY31sWtYxxtrxL9O5SvxNomYjXTf5RET+rlcNZ1vfX7zH6MtFiJfXFlgLF/k0tAPjc+Sni4ib5Jprz+WtfVHJh5ac3u/Vrw4u507WWaC8Nsdba5r8eFm+ZVVeKta0V1HXX6/aE7YIiJnyeoMTeQwkNsRGXWv/iuLRbXhbxXa8TedTMR/jv/APU6j8i2Gsb1vx+TPV4iWTvaADlYCO1xIFj95vmrcvETS01iO0fPev1hCmHmrE+14kq5G1OV2QgcluBH/cfl4nhYqNsuSl+Wdf4+fjOvN2MdLV3G/H5RtgGMuEbS5rbOyHS+jHh+/tGVVRxk6iZjvqfhO/ppP+HjcxE9t/nGvulaSUupWOO9zQT4i624rTekWnxiGa9eW0x5MqmiICAgICAgICAgICAgICAgIPE8QfA5jtzmlp7iLFHJjcacOkY5uBVNK/V1PJ+RxsfIvHcQsMz6PN7LfV4s9K2pPg06uTldnY3/ABoXZT3bgfyqFI5M818JQmd035I3FpP04SDdKwP+10XD7wPms1qcu48n0XAZefDHs6LBg1XP/JAaGt5Dlm3dcXzZm6WzX324KePn6R4bj6tV+Xr56eoHxtY/kidXa3BGviAvYYGjW1FsPkPF5DB3b3eyw8Vmy+tkrXy6/pDDx19Vir5ipLMJggHScA9w7TuHmfYs2GObJbJ4MFulYqtGDwcvtlSQjVlKwSO7BG0Bn4sn3irOG3e05J8e3uhqxxz5qx4Q6utr1BAQaUeGhrAGOc2wcAdD03Bx3jst3LPHDxWPVnXf5ztdOaZnrG+3yjTGcHZydg5w4cOiWtYW6jiGhQ/hKa1EzH21Ea+Tv8Rbe5j97mf1Z4KBrarOL3s4eDnZvYferaYK1vzx7fnO0LZZtXln2fZiiwpjZGG7rsII3cA4fxewKFeFrExPl/790pz2mJjzfW4W0FnOdZgYLac7IbtvpwPUkcNWOXrPTXx12JzTO+nffzJ8LY6RziXXde9j1gCw7rA94Xb8NW0zM76/v/33lc1qxEQ9uoQXXc5xPwdzprybi4bh1ldnBE9Znr0+U7c9LrpEefzjTCMIZksS4jQC9tGgPaG7t1nu7VCOEprUz/rUxr5ylOe3f976dfk3YIssDWjc0AeQstFK8tYr5KrW5pmWRSREBAQEBAQEBAQEBAQEBAQEBBy30i0Xq+0rKm3wVS3JL9ICx822P2XLNxGPmr07+HveZxdOS/P4T3U2hGSukgcebICy/bvY72jzVOT1qxkjvHX7slek8qMq2k4c4HpQuLrfNNmvHgcp81zNWJmLR4/uG/8A43Ny3mk+LfwbHnDDRT5RldK12bM697tPRzZeHUq6WmJivtj6vbtHSZ9j66MQseGknM4nUNHgMrR7V6rE9GPPiEcRPNj6Z4ac6Q/w+CxWtqtr+M9vpH3eNnv6TJ7H2GpEmLvnf0I+dbu0Y3vJt7VC1OXHGOvef3MqonduZ0r0V4Y4YfJVSdOpdzfq2k+91/BoWvHWKxqHpcFTVZvPivSsbRAQEBAQEBAQEBAQEBAQEBAQEBAQEBAQEBAQEBAQRm0mDNq8GkhdpmF2u+S8dF3n7CVyY2ry44yVmsuBYjE+OoMcoLZIiWHw3eXA9VlTFdTLw7RNZ1PeHyWovMJLXLhZ46zazvvD2kqEU9Xk/L9+x2LzFotHdEU/weJBl7gOBaetpN2ny39oIVPL60T7X02LNGTHzR4wl/Wb1JdwZr3v+KP3/Z7Vsy9uXz+jz+Ky+jp07y8Mly07gOk/Qn5o1t4n3dqrmN2jyh4/glNlsHfWYiynbcMvnlcODRx8tAOtylFd22tw45yWisfF3yCFrIGsYA1rQGtA4AaAK57cRERqGRHRAQEBAQEBAQEBAQEBAQEBAQEBAQEBAQEBAQEBAQEFJ9Imx/rUPLwD4dg1b/mtHD6Q4de7qtG0MfFcPzxzV7/VxtzSHEEEEGxB3gjgQq3lNWviJa1zekw6drb6jz18+tc5Y3tu4LiOSZpbtLYjbaIDxJ63Hef3dwCl47Z8+X0t9+Hg2sPoZJ6xsUTS97zYAe89QHEoqpWbTqHddkNm2UWGZBZ0jrGR/wAp3UPmjgPHirIjT2sGGMVdePinV1cICAgICAgICAgICAgICAgICAgICAgICAgICAgICAgICCnbZ7Cx1ZMsREU9tT8WT6dtx+cPG/CM12ycRwsZPWjpLkOKYXLT1XJzxujdwvuI62ncR2hQeXelqTq0N3Z3ZqorJrQs5l+dI7RjfHiewapEbTxYb5J6fm7LsrstDRUtmc6Rw58hGruwfJb2ed1ZEaethwVxR07+adXVwgICAgICAgICAgICAgICAgICAgICAgICAgICAgICAgICAgwVtFHNBkljZI35L2hw8iiNqxaNTDLHGGxhrQGtAsABYAdgCOxGuz0jogICAgICAgICAgICAgICAgICAgICAgICAgICAgICAgICAgICAgICAgICAgICAgICAgICAgICAgICAgICAgICAg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6" name="Picture 10" descr="http://www.umhlathuze.gov.za/wp-content/uploads/2013/03/CITY-OF-UMHLATHU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13" y="763957"/>
            <a:ext cx="2512987" cy="13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62045"/>
              </p:ext>
            </p:extLst>
          </p:nvPr>
        </p:nvGraphicFramePr>
        <p:xfrm>
          <a:off x="460375" y="3561069"/>
          <a:ext cx="4327716" cy="246427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432519"/>
                <a:gridCol w="1598390"/>
                <a:gridCol w="1296807"/>
              </a:tblGrid>
              <a:tr h="31321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Current Usage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13212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 smtClean="0">
                          <a:effectLst/>
                        </a:rPr>
                        <a:t>Urban</a:t>
                      </a:r>
                      <a:r>
                        <a:rPr lang="en-ZA" sz="1600" u="none" strike="noStrike" baseline="0" dirty="0" smtClean="0">
                          <a:effectLst/>
                        </a:rPr>
                        <a:t> Centre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Annual (Mm</a:t>
                      </a:r>
                      <a:r>
                        <a:rPr lang="en-GB" sz="1600" u="none" strike="noStrike" baseline="30000" dirty="0">
                          <a:effectLst/>
                        </a:rPr>
                        <a:t>3</a:t>
                      </a:r>
                      <a:r>
                        <a:rPr lang="en-GB" sz="1600" u="none" strike="noStrike" dirty="0">
                          <a:effectLst/>
                        </a:rPr>
                        <a:t>)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Daily (Ml)</a:t>
                      </a:r>
                      <a:endParaRPr lang="en-GB" sz="16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1321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Empangeni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9.34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25.58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Richards Bay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14.18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           </a:t>
                      </a:r>
                      <a:r>
                        <a:rPr lang="en-GB" sz="1600" b="0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38.85 </a:t>
                      </a:r>
                      <a:endParaRPr lang="en-GB" sz="16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1321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Esikhaleni</a:t>
                      </a:r>
                      <a:endParaRPr lang="en-GB" sz="16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11.16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30.56</a:t>
                      </a:r>
                    </a:p>
                  </a:txBody>
                  <a:tcPr marL="9525" marR="9525" marT="9525" marB="0" anchor="b"/>
                </a:tc>
              </a:tr>
              <a:tr h="31321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Nseleni</a:t>
                      </a:r>
                      <a:endParaRPr lang="en-GB" sz="16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4.28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11.71</a:t>
                      </a:r>
                    </a:p>
                  </a:txBody>
                  <a:tcPr marL="9525" marR="9525" marT="9525" marB="0" anchor="b"/>
                </a:tc>
              </a:tr>
              <a:tr h="31321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Ngwelezane</a:t>
                      </a:r>
                      <a:endParaRPr lang="en-GB" sz="16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2.54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6.95</a:t>
                      </a:r>
                    </a:p>
                  </a:txBody>
                  <a:tcPr marL="9525" marR="9525" marT="9525" marB="0" anchor="b"/>
                </a:tc>
              </a:tr>
              <a:tr h="331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Total</a:t>
                      </a:r>
                      <a:endParaRPr lang="en-GB" sz="16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41.48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113.66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252113"/>
              </p:ext>
            </p:extLst>
          </p:nvPr>
        </p:nvGraphicFramePr>
        <p:xfrm>
          <a:off x="5232850" y="2975212"/>
          <a:ext cx="3761025" cy="3293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902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Irrigation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038" y="1679080"/>
            <a:ext cx="805656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Primarily supplied from Goedertrouw Dam / Mhlathuze River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Constitutes a Government Water Control Area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>
                <a:latin typeface="Arial" charset="0"/>
                <a:ea typeface="ＭＳ Ｐゴシック" charset="0"/>
                <a:cs typeface="ＭＳ Ｐゴシック" charset="0"/>
              </a:rPr>
              <a:t>Allowance made for </a:t>
            </a: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(further) development </a:t>
            </a:r>
            <a:r>
              <a:rPr lang="en-ZA" sz="2000" dirty="0">
                <a:latin typeface="Arial" charset="0"/>
                <a:ea typeface="ＭＳ Ｐゴシック" charset="0"/>
                <a:cs typeface="ＭＳ Ｐゴシック" charset="0"/>
              </a:rPr>
              <a:t>of small irrigators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Otherwise water requirement expected to remain constant over study period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Verification and Validation process commenced 2006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66% of quota allocated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Compulsory licensing exercise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Final volume expected to be in the order of 120Mm</a:t>
            </a:r>
            <a:r>
              <a:rPr lang="en-ZA" sz="2000" baseline="30000" dirty="0" smtClean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ZA" sz="2000" dirty="0" smtClean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/a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ZA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AutoShape 4" descr="data:image/jpeg;base64,/9j/4AAQSkZJRgABAQAAAQABAAD/2wCEAAkGBxQSEhUUExQWFhQXFxsbGBgYGBwaGBwdHB8ZHx0gIBwaHSggHRwlHBcdITEiJSkrLi4uFx8zODMsNygtLisBCgoKDg0OGxAQGzQkICY0LCw4NDQsLDQyLDQsLCw0LDQsNCwsLCw0LDQsLCwsLCwsLCwsLCwsLCwsLCwsLCwsLP/AABEIALkBEAMBIgACEQEDEQH/xAAcAAACAwEBAQEAAAAAAAAAAAAFBgMEBwIBAAj/xABAEAACAQIEAwYEAwUHBQEBAQABAhEAAwQSITEFQVEGEyJhcYEykaGxQsHRBxRy4fAjMzRSYrLxQ3OCkqIkUxX/xAAaAQACAwEBAAAAAAAAAAAAAAADBAECBQAG/8QALxEAAgIBBAAEBAUFAQAAAAAAAQIAAxEEEiExEyJBYQUyUfAUcZGhsSNCgcHR4f/aAAwDAQACEQMRAD8Ao4bB22PdXBKyRIMMpBIkHkdKP2ewq2WN23iHNphPdRlJO+rqQSsyYgb0qcIxc4nEJOq3rhHoXb8/vWrC6qYYuxCoBJM8qwq0wWUyFdgMAzHP2hcFZWS5bX+zbwlRmLK++pJJII222I8yBw/DHtob1wKqrsH5+3PXkd6eOMdoVYstkZww+JhAnyG5oC5uv8Tt130+mlMpaVXbiR4hbkxn/Z5wT94RsRc8WYEJO2uhMfSl/i3CilxkI1UkVf4I1+yQbd24sdG8PuNj70S4ziO/ui6wAJjMAIGnMUgyOHZ8zV0+qrfFZGJzgOxlu5hgXXMzCYYkekEEFT6zWZca4WbFxkIIAPPceRj7jQ76bVvHEuK2rSiSBpoBvWc/tGVL1pb66EET6TGvoTQvh2st8Xa3Rh9Zp1NZYDBEXOCcELLNwAWmKkGASY6EbCNCKchwR2ZXDSRBUiAB0gRH0rNcDxFrLTbJUc4Oh9RsaY+E9ubtsZSqNr5qNfmB9vKti2l2OZiHJj9ZwVz8SoY5nQ/SKjxfBrp+B7S6bMpP11+1DT2xVQe+s3EaJAEMGHVTIBH61Sb9oFgmBavEnQSEj/fSooJ6EqAZHj7WJtE50RlHMKCv/wAQR71SGOtto6R5rqPkdfqanxPbwBios7cy/wCi0t8T7TG6dLVpPMA5vnOtEXTMfSWx9RD4wKsMyEMB03HtuPeiS3LRskvb/tlEAiZIgmTGgHWfbekzCcWAOuh6qf6NMVnEi8jajMBO8BgPz8qG9bL80qVx1KtlI+R+1Vb3OiNq316H7Gh1+KkdzpBjOIeEIsggDb0FDv3plbRjnOw1kk7fepLwkkgb018JtA2bTsitkBKlhqMpOx3G30psgIvU7IEX7txrTqmeXX42XTxEagEchzJ3M0e4flupmnUaN6/z3pSLyxY7kz8zRLgfEP3fEKW+BvC8/Q+x/OqWVZHHc5hmNNjAE7D32+tXbXDF/rar2Wd/+Kjv3gqksQqgak6ADzJrPwTByPKqbClXOGuXI2DsOmsmfrXOO7Qi5c7u3JtmATOWdRzPwr5nerXAMNbyCLqmddfCf0PsaN4ZRee5cDE6wXChdOVpCDxNz8K6kdZO3vQjtTxc3rgm33eSVCwQYmQCp2bcnrPpWi9l7AW+oCTrJJ2EazPqB9Kr/tE4bbvX7DPoPGCY+IDLCyCI589JqtVqh8tLTL7N0U1cH48qWTYuIDbbfrPXyI/Kl3iHDzbcruJ0PUcj+XqDUxwZLK65ArATlYiI0Mh4k+kjamrArDM6W7hUzlPWq2GLgi3JuM8gKzHKo6xOhiT5U34HA4O5lUhARpo8E/IiTTPguz+DtnMbQBIidTPzO2m1AF4XjEjEQeHJcw1wBwQCSA2wbKYkeVaTw/Gg29Ygaz001qv2r4OL+Gbu9XTxp103HuPqBSdheL//AJnBOy6+mk0u2X59ZOOZFb4U64sXlOZbjMW5ZS0nbpNX+03GmxEWhpaTkD8TDQn7xUuEvaeVVMVghmldB06U13zKGU8LhZ0opZwennXmGsxV6+mSBzImoJxIkKCPCPehuP4gA+QHT8RH2rnjnFO5SFjvG28h1/TqfSlS3iDOtR4ZIj2kqGd7QzexRO5JioeLYnvLC2VIknnoOtVu90oNjsb4ogMPPrXVUZYY9OY/qbsIfeUGtkNBBmYjnUthFbQsFPUyR9ASKit4lg4fcjr6RUWla+DMiErV5rJ0K3EGhEEpr6gQfSpeH2Mxa8YCqSYBG/IRMx57aUS7PcVsWBPcNcMQSo1PXc6e1VOIXkkW0HdqxzOCdV55Z6gUtuJJGMe84SThfDu9R50BZczfiA3yqCNzG/8ARIJgcmlsBPQSx9WOp+3kKG4fj/dXcwE29AyjmBtB6jl/Om3A3bWIXNaYN1A0Yeqnb7edL3l15I4lSSIBv2WOjeMdG1j0O4PpQq9Z7sMyzKuNTzBA0jbc7063cDzGvoNf5UOxPD0IKvIVum+m29US7b31OyWnnDMWt4Bl3iGHPUUC4liBmKjedf0q21vur2ZP7MBBljUnlJ8zGvKg2LwroZYb89wfejVopfIMnEmtrT9wrimHOAa1p3q2bm+hkhjp13rPuFXWW6pVQ8fgIzA+oprxSWEw9xhbhmXTOTIJ6A9Catc+MAiVIihGldYjUA1421eFtN6L6y0b8F2tcW1BRGhQJ1mRpr7ihXEHbEkm7dLH8CEZEU9YUmSOpoQA+RckzMADmSdB56mrYYqzW2jOu+UyJ5ieo29jQNhXJWSV2yHCqEt3XaQUQKBt43bTY6wBPnTlhL91rVtboj+znOUGRFInxTCzrprudRQzgVy0GhgGNwGVaAMykZJJ0CkEyd4GlV+L428Tcy3QUDT5MQBshGp0G4gaUKz+o2Pv7zIj/wAJ7QWcHYe9dPxkZQqQ7AjSOgJB1OVZBidKDcd4m2KayWAUQxC66Tk0J5mlvgPDyyNfeXZyQoYzmC7k+Uwo6ZTRrjK92LR5mflAIoNihW2j74gyecRi4TZsva7u+qG0snM5OYE7hYEjXzoPxvg2GCk4a7P+lpkfwtGvoaWOLYu5mS4jEMDGVScx23A0gxzpmwtl7ttbhhSwBiCYnkdqqysgDZ7nEkRVUNJU6MNKbezPHnw0W8SrNhrmk75fNT5c1odieA3XYNmX/wBSv1k0UTFfu+FZLlsXB03XXnrqKliGH1kjmHrd9luEW3D29CjgyCDt78jS1b4aFxwt3FHdXcxKn4YIaR7H8qt9nLDWmR1ObD3dI5ox2nynSfMV329uhUS6JBQkAjfxFR/XrQVBDYHrJHMHcMuh0VhzANEGUbHaD+v5UC7IvmtgdCR+f50x47CN3bZRJKOAOpKkD6mnQnJEgiS8Pw06nbkKodrOIjDqHIJJ8KryJ31PIUaweHNq0ikyVUAnqY1pa7Z2u8s5RJOdYA6kx+dK1vuuGepbEQM73rjMz+NtdRpOkCBsOQjaiWHw+T+9E3P/AOYO38TD/aPmKmXDrYEIZvHQsPweS+fVvl5y4XDTrppz61o2OD11LeIV4BnJUupBS3GxAEfWZ+tSjghvMcoh2EDQFRymNI0G+tE+H8PzkAD60z4e0LSwBLbf0KXFhB4lC7HuY1jMK1m61q4IKNDRr7g8xzFQ3Gk8umgj7c6J9q76vi7rIZEgSNiVUKSPKQaFKtaa8gEy8t4O01xiTqqjM55QOXvEVBfuFmJO5M/OigxKJhcinxu0v/XSAB70Ke3AkkTMRz6z6VVDkn9J04arfDrbFhlJU9QYIHqKjwyufCuzmNdATyEnSaL8Hs6eZ/L+c1W59qmSBkw7a4zctgSS4HNtW/8AbeaLWbiYu2SkC6I0mJPT1O1LDIWIUDWtN/Zl2aFubzrLEeEnfzjp61i6ixKk3HuNV0FxnoD1lHsfwLvARfstlvB7ZzKRAVZUzHh8UwdPtQDhd67gMSAbV0YbMQz3bJAE6BgxHhA0PnqY2jerdgVxfsacvOlV1zKDleD7yvhIeMxIv8Sa4hVDlPMLofpSvicJ4i34jz5+9PPE+EK0lIVvLY+oFLPfI7NbzDvFMMB8U+a7+9Eq1IuHB6i92nevuKWP4SjA5kWeqgI3zGh9waX8XwcrqkuvPTxD1HTzGnpWj3eHULxfDDuDBFMpey8ZgA2O4rWOHXVZVtmHVc0jWC0x7xJ8gKrcUwCWHi2WMASWicxmY022Hzpw4bhFDO7XrdgBYbw7zpIA51Jx7G4W3ZYpb7zvNA7KYJH+qI0I0UHlREuctj0mi5rYBk7/AI+x+8TrNkNGseKOXl+fMn0o1Y7O2iYbFJm5rZRrreepgT6A0CwzsCCIMdRofL0NF8Fjgq3IsFHIjOpmAdyBvBiJFWckdQZVkHm498fZhvG8QwmEyW0fOwESpUkADyBCsTyI66VRxWIsMDeJu21JAJYrcXNHXNMwPkBS+/C3JhEZjEwFMwdvDEkVXx94WUTC3AJRi9wST4mGgJHwsqmI1jWelctQbgHmCesL0cxowGFzqw/fFAZpUgEIfJpMZwNpI258hGK4nctzbW+SsnUb/Pf5GgLAg+FzGhg7j3G/rpU9zid4CO9ePNifvRRQM/WVJMs3LxZQGulhJMTJBOmuYSfSaIpw5u6TLmctJOUEgDSAYmDMmOVB7OMuOVXNmdiAJVSBPqPpRzF4W7Yu5CxMwVI0kHyGgqti4IEoY69n7EYVUYQTm30iSY/WoOPcMbEobQMZxAJgBYdWzEnl4ek/OrNrDeHKu4HxEDf1INffuELBuGeeUQD7Gazi/n3CSOIo9mbBRNeZzfP/AIp2tXVHdrpmYE+cCNfmQKWbWFKkp/lYx/CdR+dWeC4nPibhkkJbCj3Ov1H0p13IRjOHcN4pzypY43isqkD4joOvmfy96McRxMdaWcXbLvtIGn9e9LUrzkyGgu3h9dtaNcM4UX22G5olgOBc38Kj6+Qok7wIQQoE6CT9NaabJlcSO2i21CpvzPM0mdqu1Qg2bDSxkPcGw6hT16t8uomv9pzcvm0EK2yCpkQ5PWDtz8PPn5LHEuDNZYKRmB+FgNx+R8qPTWA3nlh3zBB9qsPbynXfmKtHhd5F7wI0DnGvy3iqCingQ3RlwZ8RRsFMQs3myOqhQ8dNPEBvPXeh+HsVbFmFboQf5fWg2OMjEL4R25lJgIjKZGxDGPWCNvlRnBW8pETlIlSec/mNqE2BNGOGNKFDsDp/L0P3oeoPEgLkAxy7E8F75zcceAH5+Va1gAAABoBpSR2LIXDIB01PU01WMRAkTXkNXYWuOehxNrwsVKBGmyulfYq2AJodgMWSJNWMVipWNq0lup8AgjmZhrYPBl5NTWU/tV4VlZMXb0MhHgxofhPsdPcdK1S48zSd21uL3D5tQIaOuXxflWdo7DXqFI/L9Y8U3VsD9IjcN49dsoDduow3CMZ08+atMQOeamPhnF7WKgKYc/hPP+E8/vSbxfHi5ev4i0WCdys6QwYtbHXXReR50W7NIrYc3XQG3bYk+MozOxmVYAkROwNb1yqE3njqZSUtccLC/FeFFgwEaj5dD86TRZx+FYlSxRviCeJCPNCNflWjcP4tZNgvevIuUx4tHPTQfGfNQD5c6TMd2mUO/dqWQnw59I+WpE66mpoJx1kGVcWUnYZDweyDcmFVwJyE6e3Q6GVO30EGP4qjOSSF6ZSJB5n3jUbH2FU8Tx24zZhlDdQon5mTVWzcvO0JMnkgy78zlj50UU+beYUatthVhkSa9em2zq4W4plWAgn/AExuCfl51TNxL3ivo3eSDnWAXHMNOk9G1PrTDg+C393uuPLOf1qzxjAnLbzEsRIk8wII9d6t4wU8frBUgOdvrEzDWHc5VgH8IJg+knevC52bcHb9elFsdhbbNKHK25XUR6Tyrw4DIi3sQxIbREkd44HPbRfM+wo4tUzmXAzJ+E8HxCFL1m0bg+JSg7yPJgskH1ini7wxsQbN26rWgmrBgQeXh18xS9jb920tpRCKxVWywHJ1nx7jTLt1NUsKMcmIa3ae6+UgMYa5b21mQREyJ8qTcNZ5sgHmDmgPiANtfShuI4mRyI9or5OIPasm5eGHzpOdVfKd4EAk6xJOo5ACvk7Uq6/4YkdW8I+sk/IUotRPQzOnnaC+JY2wshYMGY58un50F7M3Ye55qPv/ADqzwa7ZJuQCty60uH5DKRIPT9aGYlhgb5VpuEoYCcyNT6ARv9KaIL5Udy5HqOodunMygx4mAEmJJotZwCWy1xgACfAPKdDrS72etd4FxuIY6eK1ZHwDWFPVjvqdNaVu0Pa3FPdcN4BJ8C6COXiEMRHQii00nOB3KkR+4pxm2HCu/iYwEGp+XL3pb412qKymH32LDl6HmfPakeziSzGYEyZ1qT94G0j+vOmhTg8yNssW87SRJjUkax1J6etNnBMQ72VLFWCkgEbx0PXWSNOR60o2TvlmSIIHMHl6Gi1/hl7CsWtEwPjX06jYj6iovXcMZkERrK+lZxxTDql51X4ZlekHUfp7U8YjGzZVl/6gGX33+0e9U7nZ/vlXUhx+ICT56SJ+YpbTv4ZOZatMDJivhmjQ78vOj3BuEXcU4t2ULHn0UdSeQp1wX7LMNdtZjibpIGsBFI9VIP3rQOyfA7WDsLatiY+Jj8TN1J6/balNV8RrUeT5vyImknC89TP+HfsjIBa9iACRsiaA9cxIn5Clji/ZJcLcLWsSLu8goV/+sxB+Qr9DthRcEESDuKQu03YlSSUbL5HUUuuq1A87nyn2EmsVMNp7iv2Q4nlthDIIMbaa6g+e8eoNNtjHDrWVYp2wl5lPIwQDp6jzovhONlgCrBh5bUHU6Ped69HmaNFqldjdiahh8cANDX13iAOxikG1x5udTDjhNJfhnEN4KZzHG9jNJmlTtGtzEq9qyhuMVMgEDTQHcgc6rXuKMdp85OlM37P8OWNy4dRETRVQ1ef1EpaAtbTK8LgCqYq1c8DhApkGFkjU6TAGvpVa3jWW2lgkZbRYabEzv5zyrTO0QRMeW0BZQCToJ0iT6T86E4u9hLfiN1LbaiU16TCwQDtMDpW1TcLkyR7/ALTFLNpn4+kVbXBL17xsCg/CDpp71OnZNtzcEeSk/mB9aaOM3hhbSXbhDI5AB/EZEgiBDCOm3nVaxxFLgORwR5cvXmKuWYDgcRB3ZiWME4fs7aXeXPQmB8h+tEERUEKAB0UR9qp3eOIWKIrO6/FAyqvqx8xyknzqLD8UvLdYPbXLlzf2ckwN4LRMTqNOR2rijt80HtMP4fh7sudtEEjTVjAkgDrHX60Fxzd42ggbKPL1pl7KY1b6XUUmdGAIiG/npQDtRistzxADTpGo0Pvz9CKHdSwwRNL4cawSCOfr/qL/ABvCNZdA8S0kQQT66VWHgbM1lbkSDnLGPUKRHvXVu6l68iOWAZgJHKurt/vALg+IaMBy8x5UdAwUBpTU7fEO3qE+F8TuXBdW2qo2UFRbGvRozZjmIjXc0PslnuL37XWt6A+IyAOQzaadK94Rbm6EL93nDKHmIYqcpnl4gNa94hi8WrBcQ13MpkC4SRpzhtCPmDVcDJAi5HpJu0eCsZ7X7s5ZNTcDSNQVyxoJ50Z4NhmxblAQgAJJ3byjluarcP4rdfxWbOETIB3jXAADO0D4uWyzTCnbW8if3WHYzACM4+hXQVB37QB/Ile4t8T4vZBNlw+dFIFxDoM34WE85G2u1Q2cZYQNeut3rOuXVA2URqBPKNOQ5UrYbAlpdnIIKsZnUGf0/wDoVeXHEWxb0yhi3nPrTBQDgHMJkjgyS/2rv3XCqf7IOIVUEhRprlExHKqHEkbEXc1tHIgLOUxpP60StYhrqlFIDDYbT+VAsQ7WyVaZB1HQ0WvvyjBlDycyzi+EMhChWYx4iFMT0GlWOHdne8P9pFtRuSQrewP50FuYpjtA+pqFLLNv9daNtfHJxOhLhtx7TF7YRxbJ+L4CAdDuDvBEUV4Vx1lLG+ZDuWkbqWMmPLUmOXvQOyuUR51KUg6FZPUzVXUNwZOMzQlum/lbuTbQeG2SCAwhfEAQI1nYefOmHhnDLrKe5tNcjQkQNTyzMQBSVau4kXcLm7zKy5bjgh0cyYgqSANgNjWqW+2dqzhkyQzAEELsCpKmY21FY+psNOAozn/MNTUbOBFzjXA8fh7D4i6bKW1KgIjMz+IxqSoG55U7dnsbmsWydyoP0pBxfaB8eXtXbmRWU5RMJmGqz5SN6v8AZzjEW1EggKB6QKztcWsUHGCJqU0gJsP5zS8PjgKH8TxYaZNA14iDqDVDFcUHWKANTY6eGepTwArZmfdv7EYhiOYB/L8qQ8PiHtsSjEan0Ptzpx7b8TVmEanUUmZS2pr03w9T4IDCKal8MMdw5w7jVxzBCnTeNaNWsQ/IAUtcEAFyOopz4dgyzACTNLawJW3Uf0Tu68mXODcJuYhwsz9hWyYHDW8PYW2nIanqeZpW4HZWyoA35nnRZ8XpWI2s7AEJqUZyB6TOu2eJJxD+tIXFMOssZgsBA69deW31pw7Tktff+I0Du4DNcW46hraL4lLhJnNEk6hZ0kdK1NCdgH5RTXfLz7SnxDhbjDo3iJHiKyxCKwEAAkwAIJ82NDMB3iuO7bKx5j6z5dZpmxPbRhmRsOpBJBFtoWPXK2bn5V9gsJadg1pGQMPFmMwJ5RyIAPyrRV3C4cdzI59ZYwdqZYgSecRmMAZiOulQ8bvmzb71TBVhr66ER0IP2oo9sA+EeHb/AJoJ2sTvEW2rKDOY6kToYExHM7xsKCnL89So7ln9m/Hcl8IQMpJPnHQnoOXrTB+0PBFvGqhmJBXQDRtD9QvypDs8Hv4O6txgTbDKRcX4SCAT6bka9K2HBxcS2WElTB6ciPtNEvsCqzDnAzD1LusC/UxFwvYfELFw/EBIhcwHkIO8da7PYzEEtcti0RmLZA0N8jt6TWxWmUJLQABJPlQ6yq3XNzKBOg6x5+dYJ+I24ycTT8Cps+XqZZw7hbtdUX7TLmaCrWzlIMiQ3MgmpOBXmUixfZbloEgpcWQOhUnUa9IrXWwUxQTj/Z23dU5h4v8AMNGB9fyqw14PzCKvpwT5TBWE4dhIgWLa/wDiCfmdapcT7K2zqngPlqPkaDPjrmGud3c3HwtsGHL3ozw/jwbn7UzuYcgxQqQcGZg7KCc2pKquRDoAMsAudB8PIHntVPGWHb4VCeQn7nWruKKWtDJPQVJaxtp4kx66fXatlSQMgSrOTzFyzmVpXcU4WMNaxaB2UtpBI/vF8jtnA89ehodxDg5M3Lck7wNtOlVOCcVazdzNqraNp9amzNi7k7E4HM64j2aZPFbYOvLr/wA+Rg0FyEGDoR861z90W4MymCRuNj6jY0A472Xa4M6gZxzGzeRnb60KnW54edEzB6tBGbTmY+R60w4XgtnELFvMlwDWTM+cc/aKA2kKP4gQVOoOhpyw2BOZXXQiCNv12q+ocqRgyCZzwHD31buVvWkyiO7uNvrIIHudV1jQ7QBuK4niLJvW8qqpMMoUELrIgjkTz2M1FxbigN1rly2rFQVtqfhBnQmILRB06mgq8TbMG56z5z9I8tqhaS/LAH/sIjMDkHEu4bBXsS+VAWJ1gdB9KvWsY2D8Jzqf8rCD8jypm7CcUsAFAoVn3I/F5AnUR/lox2m7OpfXxiR+Fx8aenUeR/nQrHVjtYcSy3tWcxXs9slI+KD56ffSqXEu1UjwmT5VR4v2TexALBp1VoIVh5E7HyqjgeEs7SRKA8vxeQ5jzPL1qV0WnXzCGbV2FeZd4bwS9jjnUeEfibRZ6DSSfQesVDiuGtaYo6lSOR/LqKYh2ya0O7t2ECroArEKPQR1qtiO2YcRdsKw6b/c6UQPYOl4/wARYkscxe7nKQw3B01p/wCynE0YTs43FLCYrC3Imzetg7REH0kmaN4TsheMXMML6nlntEfXmP8AxpTWFLFw/Bmjo2eo5HIj5axgjeK8fiKgHWk/FX+IWFIu4WQPxhXA+Y/lSxxDjF9oGiAiQFmSPVpmsuv4cXPY/WalmqpUZ5/SMnaHFopLSGY7KD9+gqlw/s7cv4YXA8NebQEEqcpM5iolT05aQdxXX7OEw1+8y3rTswXOXZ2ZdCB4gqyq6jxEnzgU8Ye7YU3bOHcEq7XFUCFAMSqnYiToRpWhs8AbR3MLUXm5s+kSk7FrYU3MQ4cgeG0pIBMwJO5EkSAB61d4dhiq/wCphPoB+v5V5icSL39tdYgg6rtlUbqBuWka0q8S7TtcY90MoJ3PTy6Cip4lvEUIMbjdSUshpuXHG3Ibe29VOM9zh7uVh3jBQxynQTOh0kmNY8xQrsuysHu+PvVMAmCoJB1nckAfUVFxhFVyzOAXBJBksSZkwBzOusbmrFQG2+shRzzGA9oLaAW3QorroCsAq3TkRRfhnFwlmxLgyQp/iQEH57+9Z1iuLM1tbLsLhAGVmXKywducGND7cxUGExjKSpJCls0cg20/LSobTZrZfrGtOwWxWPpNd492iARbSnVyM3kJ296YOB3wQDWLveLeImT1p57LceGUKxgjSsTU6TZWMcze8rgges1O3fCxOoqlxO6GzQNIoVZ4kCN69xOMAUmk3ucps9O4qNKVbJid2g4YMS6KxKkH4hvsf0Fe8O7K+CLjeOdHXQxy33ongYe4bhPhEx5k/oPvXfF+NLaQnpyFaNBsCBJl6jG/AmLYnEFmLGJJmq5dq4s3OrA+2tW3IS2LjJmRmyjUgHST8hHzr1GQOMQG0yOxj7tucjsAdxOnyOlFV4ApCkOxkcx9oO/zoevGlUSli16tnY/7hXJ7WX9IFtQDqAu//sTHtVGRz8vH6SCsZuyuPa0/7vdOo+A8iKeMOwNYzi+L3HYEXGIBBWQoIP8A4gT+daP2Z4x+8Wg34how86ztZQR5/rLeks9ouCWXBulBI+I7aDqR0pfxXFAEK2dSBGYfAnmWOlPFvxAztWddubJw2VFUBXnK4EQBy8mExPSq6RvEOxjKgDPMV+I7gTPP/npVc3DlyjaZIgT84mPep8ALiEOpAkEQwkEHeQQd6kxVgKIjUE6jpCx+dawIB2y2JFw64wcZd+npr89K1bsV2lF9e5uHxcidz/P71mnCLB75BBzZhyEEdd+lEcdhmsuLtoxqCY5Hr86XvCs2PWQT6GarxDhashtvrbmQYBiQdRI5frVXAcEsWV8eumw8Kgeprvs3xtcVYV/xTluDo0b+h5esUrftN4MbhtXbakme7YDWdCyn2GYT6UFE3eU8SuMcGDO0OFwVliveXGP+RMp32liIoLw5Wu3Vt4a0odzClvG3rJELG8hZ0qtewaraBDqzA+JQRoPKmv8AZSi/vDvzVIHlmP8AKiXMKqmfvEZ01YssCzT+yXZGzhQHb+1vkeK6+rHyWZyr5CnG0k8qF4N5imGwnhrztFb6mw7jzG9QdnEpOo51n/7Qexy3gL1oRcUQR1WdYHUVpN21zNDsadKmwPpXBB/9lKyG4mB9i8ccBxMbsveNYaBqVZokD1Ab2rZe0OBW4tq8CJRwQwjVXEe4+E/+IrNe0iL+9vZIFu5Kvh7wEeLcKW5a6A8tKm7I9psUubCOhuhCbgn+8TIczDXcE6AHYnppWw/9WsP7RZ6yrkGCe3OEvG53iPNogq+ZwQjD1MkMIYRJ3pMFlF3lz8l/U/Stw42mHu2gCqPbur3iCAVZlKk6bayGj/Q3Wsg4pgGsXO6I0YyF9ToVjqNNPSraW3K7eoM98wzwpsthSQqzLaADpHroBqdapMEvXCTIDQpc6ZBzI10jeT9KJYzA3GRMgDDWVBXPp/pnMdeQG0UNwfDjddrTBkBQkypVgQRpB1jbfeTVQwJLZkYAGTLfab9nT4Syt9Lovp+JlUAAH4SPEZUzv5ilVZ2Mz1pw4F2jv4bD38PAvYcM9oE/gY5gCAZ8LAE5T0MHel5rIO1HR35DnPvOBkVglW1NW7vFhaGxLcoO3rVe6Qo1PoKrG4BPgVs3+YGR6Qanw1c5aMJc6r5Y09neP3Lrqiuqk/5m0mdtqc8Rg72ZRcfNbIOYKCCT0/nWWdm7VtbwOIkWyNxOp5bVtnCsRav2/wCzcOAAD1HSeYNZ2spSt/KJJ1lxGN0G3MOzqV7w2lykLlClgeX4Yj3pI49hcTYsZlJJn+1Ped4DyzAOJEnlyozxbtJassys65lJBAMmQYIga0scX4pcxAja3vHM+tF0ldpbrj3gD7iLmC4c12CMqgmMzMFUfnp5A0X7RYFrhS3auWjZsoFXUgkwMzkBTqx+gFQdmbOdXEbEa+v/ABR7/wDySOUiJ/rzrQewh/ylC/pFNeCOPxWyPJjr8wKhucIu/wCQ+0H6A05tw89NK4Xhh3iu/ENK74j38K6RmUrO0iNvWiHZnjJw10MfgOjjy6+oppfhhbQqGHQiR9aoYvsiGBNsFG6Ekr9iRVvFSwbXkhxNCw18MAQZBEg0C/aBhO9wpMeJHUr7nKR75vpQ3sdjXst+63/CRrbJ2I5gHnH9bUW7diMGxmPHbmOfjH/PtWYlRr1AHvJiLhFAuIGHhDCR5Dei3bfBBWRlA8QIMeUR96C4UhiCKYu1T5rKEcm+4P6U4ci5ZaL4uplDC5luoFyjzk/lFMohlncMARPRtYj3pGuDWT/Omvs5jA9vJOtvQdcpkj6yPlRL68DIlWEMcBwT4bFDJrau6Ee0gH32NMfa/EgYJyo8QKnX1j86r8MnwkHWPtpUXbG//wDkuKYlvy1oKtuPMr2cTJb7gyec8qaf2e4nu7xg/GunqNf1pUtWyzZRuZj2E/lTNwbhvc4dMQSe9uNNsclVfxHqWP0o+s2+EVPrxHdGG8UEenM2Tg3Ew2k6jcU1YbHwIrLOD8UD5XBAMQy/167+Qptw+OBAryr76WyvE2rtOtoyI0XcXO1U8TeoW2PAFCsZxlcypPicxH1P0BoPnsbJ5gqtGcwunCrV8A3bSNrPiUH035Ryq/8Au0arlAHlyr3AXPCPSr+EhjHWr17ncKIC1yCTKWJwauviUH1E/es67X4A27i6QhnIYBIn4lncDymDHlWtvhsoNJ3aa0HUqefPoeRHpR7d2msGeM+kCMWriZddwKtzqXDC8ggXA6bFHkqR0nQqPQijOF4d3yE6pcVirQJUkc49DyiiPD+y8/G5LH8KiPqd/pWiX2qC0zrMhtsW8T2IzJ+84WURhJsklojeDOonb+hS/dsxo4j12r9D8M4aFtqkKIHLakztb2RVyzWwA/Nfwn9DQE11indZ8pOAY8lNdihemmKYrDlSI1UfDRB8NbayNGF0HVp8JHpyNc4jh5t32RhBB2pgPBntqC6kAiQa0r9QPLzCUabg5EUrtkqV5iIps7KY98PcW4Jy7MOq8/19q4tcPDQvU+/lTj2hz4XBXED5jlIJiNIPnQLNUrEIezFrdKw8w6mQdoL4bF4hhsb9wjlpnata4BhrOMw6M9qzIAByHaBtoZECNDWVYq/at3GBthhJkzz5x70Q7H9p/wBzcyua28ZuojmPnWvyUG2L+8J9inNlGZsozxvGw239aabfF7R3Nr5r+tZbhuA3LkmAsaeLnUlng4U+Mho5Db60B9mSd0lai7YxNXGPs8u7n1H61IcXaJ2T2b+dJHAMf3NwELmnQrEyOlXuO47DOfBY8fPK3h+2vtSRtfftC8fWM2aStFyz/tHGy9on4R86la9bEyoA8zpWUXJOyoB/CD/uk1Ddsud8p6DIh/Km1BiRC+kaO2/FcIbXgYHEIwNsoQSpBEyRoBE6UB7QdqBiMIlv8ZYFx0y/kTFC7mEU7oo/hkH5Dw/SqpwChhmYhOZiWHtzoqohIJ7EkD0E64ZdiZMDkTV/H4ovZyKQRmB3HIHaf60ofi8aWtJa/CjEgxqQev1+dUMtF8IFt0t7TovV/gWLFu8pJhW8Leh5+xg+1DgK6C0RlDDErNj4KxBgcj7EUq9teM97eZLZm2og5dp5+3L2qlw7j91cK1hVElfjmGCjSPPT7VLwPgme0bvfKpnRZiY6nkaSqr253SVXmLItNadWKkAMDtpEg70+8Yw0W7AUeFbYUe38iKGcUxKDChGPjJYCddBAOo8xAov2exi4m13LEZgoKE79P9wIoGsZiofHRj+gIDlT6wXhwVMgxRaz2hZIBBqlctFSQRBGlVrqTSRCv801FYp1DNzj1x9FETV+9ww2Ut3rhm6zfIRt660M7NugeW5bUa7T44NbX1NKv5XCKMCMIxIyY38Ex4ZRryozZuwdKyvgXG8kAmnPCcXUjQ0nZW1bQFtG/lY0PjCdCaWOOONfKvb3FQupIpQ7RdpJhUUkt8Pn6GoSu3UOB3A+AtSktwJQ4zdNtmu53VYIIUkSSCAYHRsv1p17H8WD2EMyYE1neNt3HtMl3wM2ign4jpGUSdZO39Am+FucPl7ZNywd4+JORJ6rIOvKtXWaUGtUHzD94jRegsIfozXkxmmlCeJYojWk7DdrUAktpVrAcQbFmFlLfNzz/hHOso6e0jzDgRvbVXzuif2vxIGNRspyhRJA0mSfsR86cLHGrb2SGg+HY+lVu0fZGLeZH7xASZ3ZZ3mNx7SPOlbC8Buk6OoXrMgjqBFPla7kUZwV4gl1fhHzDIMOcCw6hhdeAF1HmaL8Tsri8NiJIjuzEnkNeu5jSs77YcKxFhA5vNcsmAeWU8gQOR60OsdqG7oWmmB059KP+AdsW1tn/Uj8XW/GOPeA8dZyMVqujRvU+OxWdi1V59a9CmdozMt8bjjqNrPUJaakK19asFjAFZIIAm3tzCNmyBaEEeIeI8/T26VHbwRnaaY+znZhnBNyVU8uvtUHGuCvhzp4k5MPz86AmprZ9gPMzdXpbEO88j+IDuWoO1eXbXQz51aDmu3uCIKg/Q0wGMRxBn7v5amh+PtTaBAIlc0GJ3MbdQJHkRR8heRIj3qG/hSwOuaRBjeiLZgyRxEkCp8PhGYgAEkmBVwYYKYPL512rFSCNOhFaBb6QgEHXLRBIIggwQfKjd7gPd27V1Wz27iZpiIIMFdzJGnzqpjbhuOXcyxOponbx2I/dlsd2vdAlwT8WvQzt7UOxmwMS2BA2OMRU/CLS3XRbjFULDMQQIHXXSqeMu5jERFMGA4Stg2BdILXwSADICFTHzJiqtxX7yuJ3f4Q9/GphhbayqgKFY5iEGpYnZi0zI0kijHHey1zDPOHzTbGZeZKn76z86af2d2rjWgLhLC2zKpbVoBiJicsgkCnTF8KF7LrlYHQxOnMHyrFu15W8J/aOD7x+uoCrJ4J5B/iYta4k19c1xQj7E8mjn5VxeMcx8xW08b7F4a5aUIArgRmA39RWfcT7CXUJgqR61D21o+DxHaXFid8xNuuRqGCnkTU9jEvcUq8Bl5DaDsRS3jye+Kk/CYhtBpRPhisp8SnMfxTpFaZ0w8P37iY1JFnt1L2Qg71PaxtxdmNfESK+w+Fe4wRVljoBoPvSjIf7hGxaO1M+vY648ZmMetOb8CN7uyzBSFDL4ZPKdZ9D71UxfZMYTDm/duA3gy5EXVQZEzPxae3rXnC+NXr1wIxDbnaDHMadZiuqKKpsHpmLWMbG2/WDcZwy9++YUXbmZVvysDwlQQeZJzSII2pswDZlKmDDMpnodfrmqx2lw4CYe+oGW3cUk/6Tv8ASqmBf+1df8yg/KVpT8Qb03EYx/2K6uoIwI9Yq4rs33WMFpBFq5DJ0A5j2P0Ip+bs9agdzce0Y/iX5HX5EUvdusQ9mwt9N7TAHrlaB/uymgvC/wBogXS8eXQz71W2vU2gPXz6RulqrKwHODHG4MVh9SFup1Q6x5q0H2BNZ3jeKXMPfuXLUPhmaSoOts8wRuus+X2q52g/aUGQphwZP4yIA9tyazlbrAllYgmdQTrO89ae0OksILXAD7+8RbUCtfKhz/E17B8Qs42yySCrqQyncT/W9Y/eQqxU7qSD6gwftU2FuOnituVIO40NVrzlmLMZJJJPUnU/WtHTafwiwB4inU+avEria7t03Ijed6v8IYC4s9RVJ+XoKmwXxr61g2DKmegrPImr28VpVDimLXKZjbnVddhQbjG1YFde58RuzABgLiPE8OjQ3h1gMNfmBXiOGAZCGHUGRSbxv4x7/emfsh/hH/7p+y16o1bKQ2czzFwG84GJb7smob+IFsGR/XKr2FoRxqq7RxKIMy/wrsrcxeZ0cDnJmDVPinZvEYb+8UFf8y6r+op//Zt/hrfo3+40f4x/dv8Awn7VnN8Rtq1HhnkZxNRNNXZXu6Mw1bZYhQskmAOs7UTxMqxU6FPD5+HT8qgwf97b/wC4v+4VZ49/iL3/AHX/ANxrYtOcTMccQPxHChwXUAMNWA0B8wBpPlz+9XgsHEWMxIXvbYJG4GYTRnD/ABJ/EPvVDsv/AIm3/GPvVkYlCPpKgzZuzWLVWdF5ORrod9/em+zdmsv7Nf3zf+P51oNjYV5TWpstM3EQNSp/x+kK3L8Cl7jnEQqFjyBNXjtSd23/AMPc/gb7UGkb3AMvVWFBb6TI8ZeVmdiNXYn5mfzqxwvisEI20wDO3rQ196rLvXtwgIxMPec5js+JtgZswivhjkDBZ1bkKVrn92vvXuB/vF9RVPD4hN8b7kneduulWOD3+6uo3I6T6xUN7b2qu3w+4+4paysPWVh62KuDNXDLds3LJ2ZSy++/yb6MKS+F4/LdQNuPD9x+Y+tMvDP+n6H8qSLn9+P+4PvWDpByVj2rqBpJ+nMa+21nPhLiCJddJ02IP5Vh/E0y3CAwYDZhqDW4cf8A+l/Caw7F8/Wt74aMV/f36THYeUSurV1NQipa0pSdZq5Jrw18a6dOSKlsjSojU1nauk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data:image/jpeg;base64,/9j/4AAQSkZJRgABAQAAAQABAAD/2wCEAAkGBxQSEhUUExQWFhQXFxsbGBgYGBwaGBwdHB8ZHx0gIBwaHSggHRwlHBcdITEiJSkrLi4uFx8zODMsNygtLisBCgoKDg0OGxAQGzQkICY0LCw4NDQsLDQyLDQsLCw0LDQsNCwsLCw0LDQsLCwsLCwsLCwsLCwsLCwsLCwsLCwsLP/AABEIALkBEAMBIgACEQEDEQH/xAAcAAACAwEBAQEAAAAAAAAAAAAFBgMEBwIBAAj/xABAEAACAQIEAwYEAwUHBQEBAQABAhEAAwQSITEFQVEGEyJhcYEykaGxQsHRBxRy4fAjMzRSYrLxQ3OCkqIkUxX/xAAaAQACAwEBAAAAAAAAAAAAAAADBAECBQAG/8QALxEAAgIBBAAEBAUFAQAAAAAAAQIAAxEEEiExEyJBYQUyUfAUcZGhsSNCgcHR4f/aAAwDAQACEQMRAD8Ao4bB22PdXBKyRIMMpBIkHkdKP2ewq2WN23iHNphPdRlJO+rqQSsyYgb0qcIxc4nEJOq3rhHoXb8/vWrC6qYYuxCoBJM8qwq0wWUyFdgMAzHP2hcFZWS5bX+zbwlRmLK++pJJII222I8yBw/DHtob1wKqrsH5+3PXkd6eOMdoVYstkZww+JhAnyG5oC5uv8Tt130+mlMpaVXbiR4hbkxn/Z5wT94RsRc8WYEJO2uhMfSl/i3CilxkI1UkVf4I1+yQbd24sdG8PuNj70S4ziO/ui6wAJjMAIGnMUgyOHZ8zV0+qrfFZGJzgOxlu5hgXXMzCYYkekEEFT6zWZca4WbFxkIIAPPceRj7jQ76bVvHEuK2rSiSBpoBvWc/tGVL1pb66EET6TGvoTQvh2st8Xa3Rh9Zp1NZYDBEXOCcELLNwAWmKkGASY6EbCNCKchwR2ZXDSRBUiAB0gRH0rNcDxFrLTbJUc4Oh9RsaY+E9ubtsZSqNr5qNfmB9vKti2l2OZiHJj9ZwVz8SoY5nQ/SKjxfBrp+B7S6bMpP11+1DT2xVQe+s3EaJAEMGHVTIBH61Sb9oFgmBavEnQSEj/fSooJ6EqAZHj7WJtE50RlHMKCv/wAQR71SGOtto6R5rqPkdfqanxPbwBios7cy/wCi0t8T7TG6dLVpPMA5vnOtEXTMfSWx9RD4wKsMyEMB03HtuPeiS3LRskvb/tlEAiZIgmTGgHWfbekzCcWAOuh6qf6NMVnEi8jajMBO8BgPz8qG9bL80qVx1KtlI+R+1Vb3OiNq316H7Gh1+KkdzpBjOIeEIsggDb0FDv3plbRjnOw1kk7fepLwkkgb018JtA2bTsitkBKlhqMpOx3G30psgIvU7IEX7txrTqmeXX42XTxEagEchzJ3M0e4flupmnUaN6/z3pSLyxY7kz8zRLgfEP3fEKW+BvC8/Q+x/OqWVZHHc5hmNNjAE7D32+tXbXDF/rar2Wd/+Kjv3gqksQqgak6ADzJrPwTByPKqbClXOGuXI2DsOmsmfrXOO7Qi5c7u3JtmATOWdRzPwr5nerXAMNbyCLqmddfCf0PsaN4ZRee5cDE6wXChdOVpCDxNz8K6kdZO3vQjtTxc3rgm33eSVCwQYmQCp2bcnrPpWi9l7AW+oCTrJJ2EazPqB9Kr/tE4bbvX7DPoPGCY+IDLCyCI589JqtVqh8tLTL7N0U1cH48qWTYuIDbbfrPXyI/Kl3iHDzbcruJ0PUcj+XqDUxwZLK65ArATlYiI0Mh4k+kjamrArDM6W7hUzlPWq2GLgi3JuM8gKzHKo6xOhiT5U34HA4O5lUhARpo8E/IiTTPguz+DtnMbQBIidTPzO2m1AF4XjEjEQeHJcw1wBwQCSA2wbKYkeVaTw/Gg29Ygaz001qv2r4OL+Gbu9XTxp103HuPqBSdheL//AJnBOy6+mk0u2X59ZOOZFb4U64sXlOZbjMW5ZS0nbpNX+03GmxEWhpaTkD8TDQn7xUuEvaeVVMVghmldB06U13zKGU8LhZ0opZwennXmGsxV6+mSBzImoJxIkKCPCPehuP4gA+QHT8RH2rnjnFO5SFjvG28h1/TqfSlS3iDOtR4ZIj2kqGd7QzexRO5JioeLYnvLC2VIknnoOtVu90oNjsb4ogMPPrXVUZYY9OY/qbsIfeUGtkNBBmYjnUthFbQsFPUyR9ASKit4lg4fcjr6RUWla+DMiErV5rJ0K3EGhEEpr6gQfSpeH2Mxa8YCqSYBG/IRMx57aUS7PcVsWBPcNcMQSo1PXc6e1VOIXkkW0HdqxzOCdV55Z6gUtuJJGMe84SThfDu9R50BZczfiA3yqCNzG/8ARIJgcmlsBPQSx9WOp+3kKG4fj/dXcwE29AyjmBtB6jl/Om3A3bWIXNaYN1A0Yeqnb7edL3l15I4lSSIBv2WOjeMdG1j0O4PpQq9Z7sMyzKuNTzBA0jbc7063cDzGvoNf5UOxPD0IKvIVum+m29US7b31OyWnnDMWt4Bl3iGHPUUC4liBmKjedf0q21vur2ZP7MBBljUnlJ8zGvKg2LwroZYb89wfejVopfIMnEmtrT9wrimHOAa1p3q2bm+hkhjp13rPuFXWW6pVQ8fgIzA+oprxSWEw9xhbhmXTOTIJ6A9Catc+MAiVIihGldYjUA1421eFtN6L6y0b8F2tcW1BRGhQJ1mRpr7ihXEHbEkm7dLH8CEZEU9YUmSOpoQA+RckzMADmSdB56mrYYqzW2jOu+UyJ5ieo29jQNhXJWSV2yHCqEt3XaQUQKBt43bTY6wBPnTlhL91rVtboj+znOUGRFInxTCzrprudRQzgVy0GhgGNwGVaAMykZJJ0CkEyd4GlV+L428Tcy3QUDT5MQBshGp0G4gaUKz+o2Pv7zIj/wAJ7QWcHYe9dPxkZQqQ7AjSOgJB1OVZBidKDcd4m2KayWAUQxC66Tk0J5mlvgPDyyNfeXZyQoYzmC7k+Uwo6ZTRrjK92LR5mflAIoNihW2j74gyecRi4TZsva7u+qG0snM5OYE7hYEjXzoPxvg2GCk4a7P+lpkfwtGvoaWOLYu5mS4jEMDGVScx23A0gxzpmwtl7ttbhhSwBiCYnkdqqysgDZ7nEkRVUNJU6MNKbezPHnw0W8SrNhrmk75fNT5c1odieA3XYNmX/wBSv1k0UTFfu+FZLlsXB03XXnrqKliGH1kjmHrd9luEW3D29CjgyCDt78jS1b4aFxwt3FHdXcxKn4YIaR7H8qt9nLDWmR1ObD3dI5ox2nynSfMV329uhUS6JBQkAjfxFR/XrQVBDYHrJHMHcMuh0VhzANEGUbHaD+v5UC7IvmtgdCR+f50x47CN3bZRJKOAOpKkD6mnQnJEgiS8Pw06nbkKodrOIjDqHIJJ8KryJ31PIUaweHNq0ikyVUAnqY1pa7Z2u8s5RJOdYA6kx+dK1vuuGepbEQM73rjMz+NtdRpOkCBsOQjaiWHw+T+9E3P/AOYO38TD/aPmKmXDrYEIZvHQsPweS+fVvl5y4XDTrppz61o2OD11LeIV4BnJUupBS3GxAEfWZ+tSjghvMcoh2EDQFRymNI0G+tE+H8PzkAD60z4e0LSwBLbf0KXFhB4lC7HuY1jMK1m61q4IKNDRr7g8xzFQ3Gk8umgj7c6J9q76vi7rIZEgSNiVUKSPKQaFKtaa8gEy8t4O01xiTqqjM55QOXvEVBfuFmJO5M/OigxKJhcinxu0v/XSAB70Ke3AkkTMRz6z6VVDkn9J04arfDrbFhlJU9QYIHqKjwyufCuzmNdATyEnSaL8Hs6eZ/L+c1W59qmSBkw7a4zctgSS4HNtW/8AbeaLWbiYu2SkC6I0mJPT1O1LDIWIUDWtN/Zl2aFubzrLEeEnfzjp61i6ixKk3HuNV0FxnoD1lHsfwLvARfstlvB7ZzKRAVZUzHh8UwdPtQDhd67gMSAbV0YbMQz3bJAE6BgxHhA0PnqY2jerdgVxfsacvOlV1zKDleD7yvhIeMxIv8Sa4hVDlPMLofpSvicJ4i34jz5+9PPE+EK0lIVvLY+oFLPfI7NbzDvFMMB8U+a7+9Eq1IuHB6i92nevuKWP4SjA5kWeqgI3zGh9waX8XwcrqkuvPTxD1HTzGnpWj3eHULxfDDuDBFMpey8ZgA2O4rWOHXVZVtmHVc0jWC0x7xJ8gKrcUwCWHi2WMASWicxmY022Hzpw4bhFDO7XrdgBYbw7zpIA51Jx7G4W3ZYpb7zvNA7KYJH+qI0I0UHlREuctj0mi5rYBk7/AI+x+8TrNkNGseKOXl+fMn0o1Y7O2iYbFJm5rZRrreepgT6A0CwzsCCIMdRofL0NF8Fjgq3IsFHIjOpmAdyBvBiJFWckdQZVkHm498fZhvG8QwmEyW0fOwESpUkADyBCsTyI66VRxWIsMDeJu21JAJYrcXNHXNMwPkBS+/C3JhEZjEwFMwdvDEkVXx94WUTC3AJRi9wST4mGgJHwsqmI1jWelctQbgHmCesL0cxowGFzqw/fFAZpUgEIfJpMZwNpI258hGK4nctzbW+SsnUb/Pf5GgLAg+FzGhg7j3G/rpU9zid4CO9ePNifvRRQM/WVJMs3LxZQGulhJMTJBOmuYSfSaIpw5u6TLmctJOUEgDSAYmDMmOVB7OMuOVXNmdiAJVSBPqPpRzF4W7Yu5CxMwVI0kHyGgqti4IEoY69n7EYVUYQTm30iSY/WoOPcMbEobQMZxAJgBYdWzEnl4ek/OrNrDeHKu4HxEDf1INffuELBuGeeUQD7Gazi/n3CSOIo9mbBRNeZzfP/AIp2tXVHdrpmYE+cCNfmQKWbWFKkp/lYx/CdR+dWeC4nPibhkkJbCj3Ov1H0p13IRjOHcN4pzypY43isqkD4joOvmfy96McRxMdaWcXbLvtIGn9e9LUrzkyGgu3h9dtaNcM4UX22G5olgOBc38Kj6+Qok7wIQQoE6CT9NaabJlcSO2i21CpvzPM0mdqu1Qg2bDSxkPcGw6hT16t8uomv9pzcvm0EK2yCpkQ5PWDtz8PPn5LHEuDNZYKRmB+FgNx+R8qPTWA3nlh3zBB9qsPbynXfmKtHhd5F7wI0DnGvy3iqCingQ3RlwZ8RRsFMQs3myOqhQ8dNPEBvPXeh+HsVbFmFboQf5fWg2OMjEL4R25lJgIjKZGxDGPWCNvlRnBW8pETlIlSec/mNqE2BNGOGNKFDsDp/L0P3oeoPEgLkAxy7E8F75zcceAH5+Va1gAAABoBpSR2LIXDIB01PU01WMRAkTXkNXYWuOehxNrwsVKBGmyulfYq2AJodgMWSJNWMVipWNq0lup8AgjmZhrYPBl5NTWU/tV4VlZMXb0MhHgxofhPsdPcdK1S48zSd21uL3D5tQIaOuXxflWdo7DXqFI/L9Y8U3VsD9IjcN49dsoDduow3CMZ08+atMQOeamPhnF7WKgKYc/hPP+E8/vSbxfHi5ev4i0WCdys6QwYtbHXXReR50W7NIrYc3XQG3bYk+MozOxmVYAkROwNb1yqE3njqZSUtccLC/FeFFgwEaj5dD86TRZx+FYlSxRviCeJCPNCNflWjcP4tZNgvevIuUx4tHPTQfGfNQD5c6TMd2mUO/dqWQnw59I+WpE66mpoJx1kGVcWUnYZDweyDcmFVwJyE6e3Q6GVO30EGP4qjOSSF6ZSJB5n3jUbH2FU8Tx24zZhlDdQon5mTVWzcvO0JMnkgy78zlj50UU+beYUatthVhkSa9em2zq4W4plWAgn/AExuCfl51TNxL3ivo3eSDnWAXHMNOk9G1PrTDg+C393uuPLOf1qzxjAnLbzEsRIk8wII9d6t4wU8frBUgOdvrEzDWHc5VgH8IJg+knevC52bcHb9elFsdhbbNKHK25XUR6Tyrw4DIi3sQxIbREkd44HPbRfM+wo4tUzmXAzJ+E8HxCFL1m0bg+JSg7yPJgskH1ini7wxsQbN26rWgmrBgQeXh18xS9jb920tpRCKxVWywHJ1nx7jTLt1NUsKMcmIa3ae6+UgMYa5b21mQREyJ8qTcNZ5sgHmDmgPiANtfShuI4mRyI9or5OIPasm5eGHzpOdVfKd4EAk6xJOo5ACvk7Uq6/4YkdW8I+sk/IUotRPQzOnnaC+JY2wshYMGY58un50F7M3Ye55qPv/ADqzwa7ZJuQCty60uH5DKRIPT9aGYlhgb5VpuEoYCcyNT6ARv9KaIL5Udy5HqOodunMygx4mAEmJJotZwCWy1xgACfAPKdDrS72etd4FxuIY6eK1ZHwDWFPVjvqdNaVu0Pa3FPdcN4BJ8C6COXiEMRHQii00nOB3KkR+4pxm2HCu/iYwEGp+XL3pb412qKymH32LDl6HmfPakeziSzGYEyZ1qT94G0j+vOmhTg8yNssW87SRJjUkax1J6etNnBMQ72VLFWCkgEbx0PXWSNOR60o2TvlmSIIHMHl6Gi1/hl7CsWtEwPjX06jYj6iovXcMZkERrK+lZxxTDql51X4ZlekHUfp7U8YjGzZVl/6gGX33+0e9U7nZ/vlXUhx+ICT56SJ+YpbTv4ZOZatMDJivhmjQ78vOj3BuEXcU4t2ULHn0UdSeQp1wX7LMNdtZjibpIGsBFI9VIP3rQOyfA7WDsLatiY+Jj8TN1J6/balNV8RrUeT5vyImknC89TP+HfsjIBa9iACRsiaA9cxIn5Clji/ZJcLcLWsSLu8goV/+sxB+Qr9DthRcEESDuKQu03YlSSUbL5HUUuuq1A87nyn2EmsVMNp7iv2Q4nlthDIIMbaa6g+e8eoNNtjHDrWVYp2wl5lPIwQDp6jzovhONlgCrBh5bUHU6Ped69HmaNFqldjdiahh8cANDX13iAOxikG1x5udTDjhNJfhnEN4KZzHG9jNJmlTtGtzEq9qyhuMVMgEDTQHcgc6rXuKMdp85OlM37P8OWNy4dRETRVQ1ef1EpaAtbTK8LgCqYq1c8DhApkGFkjU6TAGvpVa3jWW2lgkZbRYabEzv5zyrTO0QRMeW0BZQCToJ0iT6T86E4u9hLfiN1LbaiU16TCwQDtMDpW1TcLkyR7/ALTFLNpn4+kVbXBL17xsCg/CDpp71OnZNtzcEeSk/mB9aaOM3hhbSXbhDI5AB/EZEgiBDCOm3nVaxxFLgORwR5cvXmKuWYDgcRB3ZiWME4fs7aXeXPQmB8h+tEERUEKAB0UR9qp3eOIWKIrO6/FAyqvqx8xyknzqLD8UvLdYPbXLlzf2ckwN4LRMTqNOR2rijt80HtMP4fh7sudtEEjTVjAkgDrHX60Fxzd42ggbKPL1pl7KY1b6XUUmdGAIiG/npQDtRistzxADTpGo0Pvz9CKHdSwwRNL4cawSCOfr/qL/ABvCNZdA8S0kQQT66VWHgbM1lbkSDnLGPUKRHvXVu6l68iOWAZgJHKurt/vALg+IaMBy8x5UdAwUBpTU7fEO3qE+F8TuXBdW2qo2UFRbGvRozZjmIjXc0PslnuL37XWt6A+IyAOQzaadK94Rbm6EL93nDKHmIYqcpnl4gNa94hi8WrBcQ13MpkC4SRpzhtCPmDVcDJAi5HpJu0eCsZ7X7s5ZNTcDSNQVyxoJ50Z4NhmxblAQgAJJ3byjluarcP4rdfxWbOETIB3jXAADO0D4uWyzTCnbW8if3WHYzACM4+hXQVB37QB/Ile4t8T4vZBNlw+dFIFxDoM34WE85G2u1Q2cZYQNeut3rOuXVA2URqBPKNOQ5UrYbAlpdnIIKsZnUGf0/wDoVeXHEWxb0yhi3nPrTBQDgHMJkjgyS/2rv3XCqf7IOIVUEhRprlExHKqHEkbEXc1tHIgLOUxpP60StYhrqlFIDDYbT+VAsQ7WyVaZB1HQ0WvvyjBlDycyzi+EMhChWYx4iFMT0GlWOHdne8P9pFtRuSQrewP50FuYpjtA+pqFLLNv9daNtfHJxOhLhtx7TF7YRxbJ+L4CAdDuDvBEUV4Vx1lLG+ZDuWkbqWMmPLUmOXvQOyuUR51KUg6FZPUzVXUNwZOMzQlum/lbuTbQeG2SCAwhfEAQI1nYefOmHhnDLrKe5tNcjQkQNTyzMQBSVau4kXcLm7zKy5bjgh0cyYgqSANgNjWqW+2dqzhkyQzAEELsCpKmY21FY+psNOAozn/MNTUbOBFzjXA8fh7D4i6bKW1KgIjMz+IxqSoG55U7dnsbmsWydyoP0pBxfaB8eXtXbmRWU5RMJmGqz5SN6v8AZzjEW1EggKB6QKztcWsUHGCJqU0gJsP5zS8PjgKH8TxYaZNA14iDqDVDFcUHWKANTY6eGepTwArZmfdv7EYhiOYB/L8qQ8PiHtsSjEan0Ptzpx7b8TVmEanUUmZS2pr03w9T4IDCKal8MMdw5w7jVxzBCnTeNaNWsQ/IAUtcEAFyOopz4dgyzACTNLawJW3Uf0Tu68mXODcJuYhwsz9hWyYHDW8PYW2nIanqeZpW4HZWyoA35nnRZ8XpWI2s7AEJqUZyB6TOu2eJJxD+tIXFMOssZgsBA69deW31pw7Tktff+I0Du4DNcW46hraL4lLhJnNEk6hZ0kdK1NCdgH5RTXfLz7SnxDhbjDo3iJHiKyxCKwEAAkwAIJ82NDMB3iuO7bKx5j6z5dZpmxPbRhmRsOpBJBFtoWPXK2bn5V9gsJadg1pGQMPFmMwJ5RyIAPyrRV3C4cdzI59ZYwdqZYgSecRmMAZiOulQ8bvmzb71TBVhr66ER0IP2oo9sA+EeHb/AJoJ2sTvEW2rKDOY6kToYExHM7xsKCnL89So7ln9m/Hcl8IQMpJPnHQnoOXrTB+0PBFvGqhmJBXQDRtD9QvypDs8Hv4O6txgTbDKRcX4SCAT6bka9K2HBxcS2WElTB6ciPtNEvsCqzDnAzD1LusC/UxFwvYfELFw/EBIhcwHkIO8da7PYzEEtcti0RmLZA0N8jt6TWxWmUJLQABJPlQ6yq3XNzKBOg6x5+dYJ+I24ycTT8Cps+XqZZw7hbtdUX7TLmaCrWzlIMiQ3MgmpOBXmUixfZbloEgpcWQOhUnUa9IrXWwUxQTj/Z23dU5h4v8AMNGB9fyqw14PzCKvpwT5TBWE4dhIgWLa/wDiCfmdapcT7K2zqngPlqPkaDPjrmGud3c3HwtsGHL3ozw/jwbn7UzuYcgxQqQcGZg7KCc2pKquRDoAMsAudB8PIHntVPGWHb4VCeQn7nWruKKWtDJPQVJaxtp4kx66fXatlSQMgSrOTzFyzmVpXcU4WMNaxaB2UtpBI/vF8jtnA89ehodxDg5M3Lck7wNtOlVOCcVazdzNqraNp9amzNi7k7E4HM64j2aZPFbYOvLr/wA+Rg0FyEGDoR861z90W4MymCRuNj6jY0A472Xa4M6gZxzGzeRnb60KnW54edEzB6tBGbTmY+R60w4XgtnELFvMlwDWTM+cc/aKA2kKP4gQVOoOhpyw2BOZXXQiCNv12q+ocqRgyCZzwHD31buVvWkyiO7uNvrIIHudV1jQ7QBuK4niLJvW8qqpMMoUELrIgjkTz2M1FxbigN1rly2rFQVtqfhBnQmILRB06mgq8TbMG56z5z9I8tqhaS/LAH/sIjMDkHEu4bBXsS+VAWJ1gdB9KvWsY2D8Jzqf8rCD8jypm7CcUsAFAoVn3I/F5AnUR/lox2m7OpfXxiR+Fx8aenUeR/nQrHVjtYcSy3tWcxXs9slI+KD56ffSqXEu1UjwmT5VR4v2TexALBp1VoIVh5E7HyqjgeEs7SRKA8vxeQ5jzPL1qV0WnXzCGbV2FeZd4bwS9jjnUeEfibRZ6DSSfQesVDiuGtaYo6lSOR/LqKYh2ya0O7t2ECroArEKPQR1qtiO2YcRdsKw6b/c6UQPYOl4/wARYkscxe7nKQw3B01p/wCynE0YTs43FLCYrC3Imzetg7REH0kmaN4TsheMXMML6nlntEfXmP8AxpTWFLFw/Bmjo2eo5HIj5axgjeK8fiKgHWk/FX+IWFIu4WQPxhXA+Y/lSxxDjF9oGiAiQFmSPVpmsuv4cXPY/WalmqpUZ5/SMnaHFopLSGY7KD9+gqlw/s7cv4YXA8NebQEEqcpM5iolT05aQdxXX7OEw1+8y3rTswXOXZ2ZdCB4gqyq6jxEnzgU8Ye7YU3bOHcEq7XFUCFAMSqnYiToRpWhs8AbR3MLUXm5s+kSk7FrYU3MQ4cgeG0pIBMwJO5EkSAB61d4dhiq/wCphPoB+v5V5icSL39tdYgg6rtlUbqBuWka0q8S7TtcY90MoJ3PTy6Cip4lvEUIMbjdSUshpuXHG3Ibe29VOM9zh7uVh3jBQxynQTOh0kmNY8xQrsuysHu+PvVMAmCoJB1nckAfUVFxhFVyzOAXBJBksSZkwBzOusbmrFQG2+shRzzGA9oLaAW3QorroCsAq3TkRRfhnFwlmxLgyQp/iQEH57+9Z1iuLM1tbLsLhAGVmXKywducGND7cxUGExjKSpJCls0cg20/LSobTZrZfrGtOwWxWPpNd492iARbSnVyM3kJ296YOB3wQDWLveLeImT1p57LceGUKxgjSsTU6TZWMcze8rgges1O3fCxOoqlxO6GzQNIoVZ4kCN69xOMAUmk3ucps9O4qNKVbJid2g4YMS6KxKkH4hvsf0Fe8O7K+CLjeOdHXQxy33ongYe4bhPhEx5k/oPvXfF+NLaQnpyFaNBsCBJl6jG/AmLYnEFmLGJJmq5dq4s3OrA+2tW3IS2LjJmRmyjUgHST8hHzr1GQOMQG0yOxj7tucjsAdxOnyOlFV4ApCkOxkcx9oO/zoevGlUSli16tnY/7hXJ7WX9IFtQDqAu//sTHtVGRz8vH6SCsZuyuPa0/7vdOo+A8iKeMOwNYzi+L3HYEXGIBBWQoIP8A4gT+daP2Z4x+8Wg34how86ztZQR5/rLeks9ouCWXBulBI+I7aDqR0pfxXFAEK2dSBGYfAnmWOlPFvxAztWddubJw2VFUBXnK4EQBy8mExPSq6RvEOxjKgDPMV+I7gTPP/npVc3DlyjaZIgT84mPep8ALiEOpAkEQwkEHeQQd6kxVgKIjUE6jpCx+dawIB2y2JFw64wcZd+npr89K1bsV2lF9e5uHxcidz/P71mnCLB75BBzZhyEEdd+lEcdhmsuLtoxqCY5Hr86XvCs2PWQT6GarxDhashtvrbmQYBiQdRI5frVXAcEsWV8eumw8Kgeprvs3xtcVYV/xTluDo0b+h5esUrftN4MbhtXbakme7YDWdCyn2GYT6UFE3eU8SuMcGDO0OFwVliveXGP+RMp32liIoLw5Wu3Vt4a0odzClvG3rJELG8hZ0qtewaraBDqzA+JQRoPKmv8AZSi/vDvzVIHlmP8AKiXMKqmfvEZ01YssCzT+yXZGzhQHb+1vkeK6+rHyWZyr5CnG0k8qF4N5imGwnhrztFb6mw7jzG9QdnEpOo51n/7Qexy3gL1oRcUQR1WdYHUVpN21zNDsadKmwPpXBB/9lKyG4mB9i8ccBxMbsveNYaBqVZokD1Ab2rZe0OBW4tq8CJRwQwjVXEe4+E/+IrNe0iL+9vZIFu5Kvh7wEeLcKW5a6A8tKm7I9psUubCOhuhCbgn+8TIczDXcE6AHYnppWw/9WsP7RZ6yrkGCe3OEvG53iPNogq+ZwQjD1MkMIYRJ3pMFlF3lz8l/U/Stw42mHu2gCqPbur3iCAVZlKk6bayGj/Q3Wsg4pgGsXO6I0YyF9ToVjqNNPSraW3K7eoM98wzwpsthSQqzLaADpHroBqdapMEvXCTIDQpc6ZBzI10jeT9KJYzA3GRMgDDWVBXPp/pnMdeQG0UNwfDjddrTBkBQkypVgQRpB1jbfeTVQwJLZkYAGTLfab9nT4Syt9Lovp+JlUAAH4SPEZUzv5ilVZ2Mz1pw4F2jv4bD38PAvYcM9oE/gY5gCAZ8LAE5T0MHel5rIO1HR35DnPvOBkVglW1NW7vFhaGxLcoO3rVe6Qo1PoKrG4BPgVs3+YGR6Qanw1c5aMJc6r5Y09neP3Lrqiuqk/5m0mdtqc8Rg72ZRcfNbIOYKCCT0/nWWdm7VtbwOIkWyNxOp5bVtnCsRav2/wCzcOAAD1HSeYNZ2spSt/KJJ1lxGN0G3MOzqV7w2lykLlClgeX4Yj3pI49hcTYsZlJJn+1Ped4DyzAOJEnlyozxbtJassys65lJBAMmQYIga0scX4pcxAja3vHM+tF0ldpbrj3gD7iLmC4c12CMqgmMzMFUfnp5A0X7RYFrhS3auWjZsoFXUgkwMzkBTqx+gFQdmbOdXEbEa+v/ABR7/wDySOUiJ/rzrQewh/ylC/pFNeCOPxWyPJjr8wKhucIu/wCQ+0H6A05tw89NK4Xhh3iu/ENK74j38K6RmUrO0iNvWiHZnjJw10MfgOjjy6+oppfhhbQqGHQiR9aoYvsiGBNsFG6Ekr9iRVvFSwbXkhxNCw18MAQZBEg0C/aBhO9wpMeJHUr7nKR75vpQ3sdjXst+63/CRrbJ2I5gHnH9bUW7diMGxmPHbmOfjH/PtWYlRr1AHvJiLhFAuIGHhDCR5Dei3bfBBWRlA8QIMeUR96C4UhiCKYu1T5rKEcm+4P6U4ci5ZaL4uplDC5luoFyjzk/lFMohlncMARPRtYj3pGuDWT/Omvs5jA9vJOtvQdcpkj6yPlRL68DIlWEMcBwT4bFDJrau6Ee0gH32NMfa/EgYJyo8QKnX1j86r8MnwkHWPtpUXbG//wDkuKYlvy1oKtuPMr2cTJb7gyec8qaf2e4nu7xg/GunqNf1pUtWyzZRuZj2E/lTNwbhvc4dMQSe9uNNsclVfxHqWP0o+s2+EVPrxHdGG8UEenM2Tg3Ew2k6jcU1YbHwIrLOD8UD5XBAMQy/167+Qptw+OBAryr76WyvE2rtOtoyI0XcXO1U8TeoW2PAFCsZxlcypPicxH1P0BoPnsbJ5gqtGcwunCrV8A3bSNrPiUH035Ryq/8Au0arlAHlyr3AXPCPSr+EhjHWr17ncKIC1yCTKWJwauviUH1E/es67X4A27i6QhnIYBIn4lncDymDHlWtvhsoNJ3aa0HUqefPoeRHpR7d2msGeM+kCMWriZddwKtzqXDC8ggXA6bFHkqR0nQqPQijOF4d3yE6pcVirQJUkc49DyiiPD+y8/G5LH8KiPqd/pWiX2qC0zrMhtsW8T2IzJ+84WURhJsklojeDOonb+hS/dsxo4j12r9D8M4aFtqkKIHLakztb2RVyzWwA/Nfwn9DQE11indZ8pOAY8lNdihemmKYrDlSI1UfDRB8NbayNGF0HVp8JHpyNc4jh5t32RhBB2pgPBntqC6kAiQa0r9QPLzCUabg5EUrtkqV5iIps7KY98PcW4Jy7MOq8/19q4tcPDQvU+/lTj2hz4XBXED5jlIJiNIPnQLNUrEIezFrdKw8w6mQdoL4bF4hhsb9wjlpnata4BhrOMw6M9qzIAByHaBtoZECNDWVYq/at3GBthhJkzz5x70Q7H9p/wBzcyua28ZuojmPnWvyUG2L+8J9inNlGZsozxvGw239aabfF7R3Nr5r+tZbhuA3LkmAsaeLnUlng4U+Mho5Db60B9mSd0lai7YxNXGPs8u7n1H61IcXaJ2T2b+dJHAMf3NwELmnQrEyOlXuO47DOfBY8fPK3h+2vtSRtfftC8fWM2aStFyz/tHGy9on4R86la9bEyoA8zpWUXJOyoB/CD/uk1Ddsud8p6DIh/Km1BiRC+kaO2/FcIbXgYHEIwNsoQSpBEyRoBE6UB7QdqBiMIlv8ZYFx0y/kTFC7mEU7oo/hkH5Dw/SqpwChhmYhOZiWHtzoqohIJ7EkD0E64ZdiZMDkTV/H4ovZyKQRmB3HIHaf60ofi8aWtJa/CjEgxqQev1+dUMtF8IFt0t7TovV/gWLFu8pJhW8Leh5+xg+1DgK6C0RlDDErNj4KxBgcj7EUq9teM97eZLZm2og5dp5+3L2qlw7j91cK1hVElfjmGCjSPPT7VLwPgme0bvfKpnRZiY6nkaSqr253SVXmLItNadWKkAMDtpEg70+8Yw0W7AUeFbYUe38iKGcUxKDChGPjJYCddBAOo8xAov2exi4m13LEZgoKE79P9wIoGsZiofHRj+gIDlT6wXhwVMgxRaz2hZIBBqlctFSQRBGlVrqTSRCv801FYp1DNzj1x9FETV+9ww2Ut3rhm6zfIRt660M7NugeW5bUa7T44NbX1NKv5XCKMCMIxIyY38Ex4ZRryozZuwdKyvgXG8kAmnPCcXUjQ0nZW1bQFtG/lY0PjCdCaWOOONfKvb3FQupIpQ7RdpJhUUkt8Pn6GoSu3UOB3A+AtSktwJQ4zdNtmu53VYIIUkSSCAYHRsv1p17H8WD2EMyYE1neNt3HtMl3wM2ign4jpGUSdZO39Am+FucPl7ZNywd4+JORJ6rIOvKtXWaUGtUHzD94jRegsIfozXkxmmlCeJYojWk7DdrUAktpVrAcQbFmFlLfNzz/hHOso6e0jzDgRvbVXzuif2vxIGNRspyhRJA0mSfsR86cLHGrb2SGg+HY+lVu0fZGLeZH7xASZ3ZZ3mNx7SPOlbC8Buk6OoXrMgjqBFPla7kUZwV4gl1fhHzDIMOcCw6hhdeAF1HmaL8Tsri8NiJIjuzEnkNeu5jSs77YcKxFhA5vNcsmAeWU8gQOR60OsdqG7oWmmB059KP+AdsW1tn/Uj8XW/GOPeA8dZyMVqujRvU+OxWdi1V59a9CmdozMt8bjjqNrPUJaakK19asFjAFZIIAm3tzCNmyBaEEeIeI8/T26VHbwRnaaY+znZhnBNyVU8uvtUHGuCvhzp4k5MPz86AmprZ9gPMzdXpbEO88j+IDuWoO1eXbXQz51aDmu3uCIKg/Q0wGMRxBn7v5amh+PtTaBAIlc0GJ3MbdQJHkRR8heRIj3qG/hSwOuaRBjeiLZgyRxEkCp8PhGYgAEkmBVwYYKYPL512rFSCNOhFaBb6QgEHXLRBIIggwQfKjd7gPd27V1Wz27iZpiIIMFdzJGnzqpjbhuOXcyxOponbx2I/dlsd2vdAlwT8WvQzt7UOxmwMS2BA2OMRU/CLS3XRbjFULDMQQIHXXSqeMu5jERFMGA4Stg2BdILXwSADICFTHzJiqtxX7yuJ3f4Q9/GphhbayqgKFY5iEGpYnZi0zI0kijHHey1zDPOHzTbGZeZKn76z86af2d2rjWgLhLC2zKpbVoBiJicsgkCnTF8KF7LrlYHQxOnMHyrFu15W8J/aOD7x+uoCrJ4J5B/iYta4k19c1xQj7E8mjn5VxeMcx8xW08b7F4a5aUIArgRmA39RWfcT7CXUJgqR61D21o+DxHaXFid8xNuuRqGCnkTU9jEvcUq8Bl5DaDsRS3jye+Kk/CYhtBpRPhisp8SnMfxTpFaZ0w8P37iY1JFnt1L2Qg71PaxtxdmNfESK+w+Fe4wRVljoBoPvSjIf7hGxaO1M+vY648ZmMetOb8CN7uyzBSFDL4ZPKdZ9D71UxfZMYTDm/duA3gy5EXVQZEzPxae3rXnC+NXr1wIxDbnaDHMadZiuqKKpsHpmLWMbG2/WDcZwy9++YUXbmZVvysDwlQQeZJzSII2pswDZlKmDDMpnodfrmqx2lw4CYe+oGW3cUk/6Tv8ASqmBf+1df8yg/KVpT8Qb03EYx/2K6uoIwI9Yq4rs33WMFpBFq5DJ0A5j2P0Ip+bs9agdzce0Y/iX5HX5EUvdusQ9mwt9N7TAHrlaB/uymgvC/wBogXS8eXQz71W2vU2gPXz6RulqrKwHODHG4MVh9SFup1Q6x5q0H2BNZ3jeKXMPfuXLUPhmaSoOts8wRuus+X2q52g/aUGQphwZP4yIA9tyazlbrAllYgmdQTrO89ae0OksILXAD7+8RbUCtfKhz/E17B8Qs42yySCrqQyncT/W9Y/eQqxU7qSD6gwftU2FuOnituVIO40NVrzlmLMZJJJPUnU/WtHTafwiwB4inU+avEria7t03Ijed6v8IYC4s9RVJ+XoKmwXxr61g2DKmegrPImr28VpVDimLXKZjbnVddhQbjG1YFde58RuzABgLiPE8OjQ3h1gMNfmBXiOGAZCGHUGRSbxv4x7/emfsh/hH/7p+y16o1bKQ2czzFwG84GJb7smob+IFsGR/XKr2FoRxqq7RxKIMy/wrsrcxeZ0cDnJmDVPinZvEYb+8UFf8y6r+op//Zt/hrfo3+40f4x/dv8Awn7VnN8Rtq1HhnkZxNRNNXZXu6Mw1bZYhQskmAOs7UTxMqxU6FPD5+HT8qgwf97b/wC4v+4VZ49/iL3/AHX/ANxrYtOcTMccQPxHChwXUAMNWA0B8wBpPlz+9XgsHEWMxIXvbYJG4GYTRnD/ABJ/EPvVDsv/AIm3/GPvVkYlCPpKgzZuzWLVWdF5ORrod9/em+zdmsv7Nf3zf+P51oNjYV5TWpstM3EQNSp/x+kK3L8Cl7jnEQqFjyBNXjtSd23/AMPc/gb7UGkb3AMvVWFBb6TI8ZeVmdiNXYn5mfzqxwvisEI20wDO3rQ196rLvXtwgIxMPec5js+JtgZswivhjkDBZ1bkKVrn92vvXuB/vF9RVPD4hN8b7kneduulWOD3+6uo3I6T6xUN7b2qu3w+4+4paysPWVh62KuDNXDLds3LJ2ZSy++/yb6MKS+F4/LdQNuPD9x+Y+tMvDP+n6H8qSLn9+P+4PvWDpByVj2rqBpJ+nMa+21nPhLiCJddJ02IP5Vh/E0y3CAwYDZhqDW4cf8A+l/Caw7F8/Wt74aMV/f36THYeUSurV1NQipa0pSdZq5Jrw18a6dOSKlsjSojU1naukT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sz="3600" b="1" dirty="0" smtClean="0">
                <a:solidFill>
                  <a:schemeClr val="accent1">
                    <a:lumMod val="75000"/>
                  </a:schemeClr>
                </a:solidFill>
              </a:rPr>
              <a:t>Other water uses</a:t>
            </a:r>
            <a:endParaRPr lang="en-Z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38" y="1679080"/>
            <a:ext cx="7980362" cy="3916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ZA" b="1" dirty="0" smtClean="0">
                <a:latin typeface="Arial" charset="0"/>
                <a:ea typeface="ＭＳ Ｐゴシック" charset="0"/>
                <a:cs typeface="ＭＳ Ｐゴシック" charset="0"/>
              </a:rPr>
              <a:t>Forestry</a:t>
            </a:r>
            <a:endParaRPr lang="en-ZA" sz="18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ZA" sz="2200" dirty="0" smtClean="0">
                <a:latin typeface="Arial" charset="0"/>
                <a:ea typeface="ＭＳ Ｐゴシック" charset="0"/>
                <a:cs typeface="ＭＳ Ｐゴシック" charset="0"/>
              </a:rPr>
              <a:t>Extensive commercial forestry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ZA" sz="2200" dirty="0" smtClean="0">
                <a:latin typeface="Arial" charset="0"/>
                <a:ea typeface="ＭＳ Ｐゴシック" charset="0"/>
                <a:cs typeface="ＭＳ Ｐゴシック" charset="0"/>
              </a:rPr>
              <a:t>Owned mostly by Mondi and Sappi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ZA" sz="2200" dirty="0" smtClean="0">
                <a:latin typeface="Arial" charset="0"/>
                <a:ea typeface="ＭＳ Ｐゴシック" charset="0"/>
                <a:cs typeface="ＭＳ Ｐゴシック" charset="0"/>
              </a:rPr>
              <a:t>Constitutes a stream-flow reduction activity, not a direct user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ZA" sz="2200" dirty="0" smtClean="0">
                <a:latin typeface="Arial" charset="0"/>
                <a:ea typeface="ＭＳ Ｐゴシック" charset="0"/>
                <a:cs typeface="ＭＳ Ｐゴシック" charset="0"/>
              </a:rPr>
              <a:t>Interest for further expansion, but DWA unlikely to grant further licences</a:t>
            </a:r>
          </a:p>
          <a:p>
            <a:pPr marL="800100" lvl="1" indent="-342900">
              <a:lnSpc>
                <a:spcPct val="125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ZA" sz="2200" dirty="0" smtClean="0">
                <a:latin typeface="Arial" charset="0"/>
                <a:ea typeface="ＭＳ Ｐゴシック" charset="0"/>
                <a:cs typeface="ＭＳ Ｐゴシック" charset="0"/>
              </a:rPr>
              <a:t>Some community projects may possibly be licensed</a:t>
            </a:r>
            <a:endParaRPr lang="en-ZA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800" dirty="0" smtClean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  <a:endParaRPr lang="en-ZA" sz="1800" dirty="0">
                <a:solidFill>
                  <a:srgbClr val="254061">
                    <a:alpha val="49000"/>
                  </a:srgbClr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2000" b="1" dirty="0" smtClean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  <a:endParaRPr lang="en-ZA" sz="2000" b="1" dirty="0">
                <a:solidFill>
                  <a:srgbClr val="254061">
                    <a:alpha val="49000"/>
                  </a:srgbClr>
                </a:solidFill>
                <a:latin typeface="Gill Sans"/>
                <a:ea typeface="+mn-ea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3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776288" y="63319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Summary of current use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70000" y="1701800"/>
            <a:ext cx="5995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b="1" dirty="0" smtClean="0">
                <a:solidFill>
                  <a:srgbClr val="FF0000"/>
                </a:solidFill>
              </a:rPr>
              <a:t>Ceri, please make 2 pie charts as follows:</a:t>
            </a:r>
          </a:p>
          <a:p>
            <a:pPr marL="342900" indent="-342900">
              <a:buAutoNum type="arabicPeriod"/>
            </a:pPr>
            <a:r>
              <a:rPr lang="en-ZA" sz="1800" b="1" dirty="0" err="1" smtClean="0">
                <a:solidFill>
                  <a:srgbClr val="FF0000"/>
                </a:solidFill>
              </a:rPr>
              <a:t>uMhlatuze</a:t>
            </a:r>
            <a:r>
              <a:rPr lang="en-ZA" sz="1800" b="1" dirty="0" smtClean="0">
                <a:solidFill>
                  <a:srgbClr val="FF0000"/>
                </a:solidFill>
              </a:rPr>
              <a:t> WSS – industrial &amp; domestic use</a:t>
            </a:r>
          </a:p>
          <a:p>
            <a:pPr marL="342900" indent="-342900">
              <a:buAutoNum type="arabicPeriod"/>
            </a:pPr>
            <a:r>
              <a:rPr lang="en-ZA" sz="1800" b="1" dirty="0" err="1" smtClean="0">
                <a:solidFill>
                  <a:srgbClr val="FF0000"/>
                </a:solidFill>
              </a:rPr>
              <a:t>Mhlatuze</a:t>
            </a:r>
            <a:r>
              <a:rPr lang="en-ZA" sz="1800" b="1" dirty="0" smtClean="0">
                <a:solidFill>
                  <a:srgbClr val="FF0000"/>
                </a:solidFill>
              </a:rPr>
              <a:t> catchment water balance; i.e. increased domestic use + irrigation + forestry ???</a:t>
            </a:r>
            <a:endParaRPr lang="en-GB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4081845"/>
              </p:ext>
            </p:extLst>
          </p:nvPr>
        </p:nvGraphicFramePr>
        <p:xfrm>
          <a:off x="4501096" y="3065068"/>
          <a:ext cx="4322230" cy="27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2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Round Same Side Corner Rectangle 1"/>
          <p:cNvSpPr/>
          <p:nvPr/>
        </p:nvSpPr>
        <p:spPr>
          <a:xfrm>
            <a:off x="1460500" y="2667000"/>
            <a:ext cx="6383338" cy="1460500"/>
          </a:xfrm>
          <a:prstGeom prst="round2SameRect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Usage vs Allocation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60500" y="4267200"/>
            <a:ext cx="6383338" cy="12700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Compulsory licensing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775" y="1882280"/>
            <a:ext cx="81327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dirty="0" smtClean="0">
                <a:latin typeface="Arial" charset="0"/>
                <a:ea typeface="ＭＳ Ｐゴシック" charset="0"/>
                <a:cs typeface="ＭＳ Ｐゴシック" charset="0"/>
              </a:rPr>
              <a:t>Commenced 2010, nearing completion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dirty="0" smtClean="0">
                <a:latin typeface="Arial" charset="0"/>
                <a:ea typeface="ＭＳ Ｐゴシック" charset="0"/>
                <a:cs typeface="ＭＳ Ｐゴシック" charset="0"/>
              </a:rPr>
              <a:t>Aimed to free up allocated, but un-utilised, water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ZA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lang="en-ZA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Clarification on possible reallocation of industrial water use allocations</a:t>
            </a:r>
            <a:endParaRPr lang="en-ZA" sz="2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AutoShape 4" descr="data:image/jpeg;base64,/9j/4AAQSkZJRgABAQAAAQABAAD/2wCEAAkGBxQSEhUUExQWFhQXFxsbGBgYGBwaGBwdHB8ZHx0gIBwaHSggHRwlHBcdITEiJSkrLi4uFx8zODMsNygtLisBCgoKDg0OGxAQGzQkICY0LCw4NDQsLDQyLDQsLCw0LDQsNCwsLCw0LDQsLCwsLCwsLCwsLCwsLCwsLCwsLCwsLP/AABEIALkBEAMBIgACEQEDEQH/xAAcAAACAwEBAQEAAAAAAAAAAAAFBgMEBwIBAAj/xABAEAACAQIEAwYEAwUHBQEBAQABAhEAAwQSITEFQVEGEyJhcYEykaGxQsHRBxRy4fAjMzRSYrLxQ3OCkqIkUxX/xAAaAQACAwEBAAAAAAAAAAAAAAADBAECBQAG/8QALxEAAgIBBAAEBAUFAQAAAAAAAQIAAxEEEiExEyJBYQUyUfAUcZGhsSNCgcHR4f/aAAwDAQACEQMRAD8Ao4bB22PdXBKyRIMMpBIkHkdKP2ewq2WN23iHNphPdRlJO+rqQSsyYgb0qcIxc4nEJOq3rhHoXb8/vWrC6qYYuxCoBJM8qwq0wWUyFdgMAzHP2hcFZWS5bX+zbwlRmLK++pJJII222I8yBw/DHtob1wKqrsH5+3PXkd6eOMdoVYstkZww+JhAnyG5oC5uv8Tt130+mlMpaVXbiR4hbkxn/Z5wT94RsRc8WYEJO2uhMfSl/i3CilxkI1UkVf4I1+yQbd24sdG8PuNj70S4ziO/ui6wAJjMAIGnMUgyOHZ8zV0+qrfFZGJzgOxlu5hgXXMzCYYkekEEFT6zWZca4WbFxkIIAPPceRj7jQ76bVvHEuK2rSiSBpoBvWc/tGVL1pb66EET6TGvoTQvh2st8Xa3Rh9Zp1NZYDBEXOCcELLNwAWmKkGASY6EbCNCKchwR2ZXDSRBUiAB0gRH0rNcDxFrLTbJUc4Oh9RsaY+E9ubtsZSqNr5qNfmB9vKti2l2OZiHJj9ZwVz8SoY5nQ/SKjxfBrp+B7S6bMpP11+1DT2xVQe+s3EaJAEMGHVTIBH61Sb9oFgmBavEnQSEj/fSooJ6EqAZHj7WJtE50RlHMKCv/wAQR71SGOtto6R5rqPkdfqanxPbwBios7cy/wCi0t8T7TG6dLVpPMA5vnOtEXTMfSWx9RD4wKsMyEMB03HtuPeiS3LRskvb/tlEAiZIgmTGgHWfbekzCcWAOuh6qf6NMVnEi8jajMBO8BgPz8qG9bL80qVx1KtlI+R+1Vb3OiNq316H7Gh1+KkdzpBjOIeEIsggDb0FDv3plbRjnOw1kk7fepLwkkgb018JtA2bTsitkBKlhqMpOx3G30psgIvU7IEX7txrTqmeXX42XTxEagEchzJ3M0e4flupmnUaN6/z3pSLyxY7kz8zRLgfEP3fEKW+BvC8/Q+x/OqWVZHHc5hmNNjAE7D32+tXbXDF/rar2Wd/+Kjv3gqksQqgak6ADzJrPwTByPKqbClXOGuXI2DsOmsmfrXOO7Qi5c7u3JtmATOWdRzPwr5nerXAMNbyCLqmddfCf0PsaN4ZRee5cDE6wXChdOVpCDxNz8K6kdZO3vQjtTxc3rgm33eSVCwQYmQCp2bcnrPpWi9l7AW+oCTrJJ2EazPqB9Kr/tE4bbvX7DPoPGCY+IDLCyCI589JqtVqh8tLTL7N0U1cH48qWTYuIDbbfrPXyI/Kl3iHDzbcruJ0PUcj+XqDUxwZLK65ArATlYiI0Mh4k+kjamrArDM6W7hUzlPWq2GLgi3JuM8gKzHKo6xOhiT5U34HA4O5lUhARpo8E/IiTTPguz+DtnMbQBIidTPzO2m1AF4XjEjEQeHJcw1wBwQCSA2wbKYkeVaTw/Gg29Ygaz001qv2r4OL+Gbu9XTxp103HuPqBSdheL//AJnBOy6+mk0u2X59ZOOZFb4U64sXlOZbjMW5ZS0nbpNX+03GmxEWhpaTkD8TDQn7xUuEvaeVVMVghmldB06U13zKGU8LhZ0opZwennXmGsxV6+mSBzImoJxIkKCPCPehuP4gA+QHT8RH2rnjnFO5SFjvG28h1/TqfSlS3iDOtR4ZIj2kqGd7QzexRO5JioeLYnvLC2VIknnoOtVu90oNjsb4ogMPPrXVUZYY9OY/qbsIfeUGtkNBBmYjnUthFbQsFPUyR9ASKit4lg4fcjr6RUWla+DMiErV5rJ0K3EGhEEpr6gQfSpeH2Mxa8YCqSYBG/IRMx57aUS7PcVsWBPcNcMQSo1PXc6e1VOIXkkW0HdqxzOCdV55Z6gUtuJJGMe84SThfDu9R50BZczfiA3yqCNzG/8ARIJgcmlsBPQSx9WOp+3kKG4fj/dXcwE29AyjmBtB6jl/Om3A3bWIXNaYN1A0Yeqnb7edL3l15I4lSSIBv2WOjeMdG1j0O4PpQq9Z7sMyzKuNTzBA0jbc7063cDzGvoNf5UOxPD0IKvIVum+m29US7b31OyWnnDMWt4Bl3iGHPUUC4liBmKjedf0q21vur2ZP7MBBljUnlJ8zGvKg2LwroZYb89wfejVopfIMnEmtrT9wrimHOAa1p3q2bm+hkhjp13rPuFXWW6pVQ8fgIzA+oprxSWEw9xhbhmXTOTIJ6A9Catc+MAiVIihGldYjUA1421eFtN6L6y0b8F2tcW1BRGhQJ1mRpr7ihXEHbEkm7dLH8CEZEU9YUmSOpoQA+RckzMADmSdB56mrYYqzW2jOu+UyJ5ieo29jQNhXJWSV2yHCqEt3XaQUQKBt43bTY6wBPnTlhL91rVtboj+znOUGRFInxTCzrprudRQzgVy0GhgGNwGVaAMykZJJ0CkEyd4GlV+L428Tcy3QUDT5MQBshGp0G4gaUKz+o2Pv7zIj/wAJ7QWcHYe9dPxkZQqQ7AjSOgJB1OVZBidKDcd4m2KayWAUQxC66Tk0J5mlvgPDyyNfeXZyQoYzmC7k+Uwo6ZTRrjK92LR5mflAIoNihW2j74gyecRi4TZsva7u+qG0snM5OYE7hYEjXzoPxvg2GCk4a7P+lpkfwtGvoaWOLYu5mS4jEMDGVScx23A0gxzpmwtl7ttbhhSwBiCYnkdqqysgDZ7nEkRVUNJU6MNKbezPHnw0W8SrNhrmk75fNT5c1odieA3XYNmX/wBSv1k0UTFfu+FZLlsXB03XXnrqKliGH1kjmHrd9luEW3D29CjgyCDt78jS1b4aFxwt3FHdXcxKn4YIaR7H8qt9nLDWmR1ObD3dI5ox2nynSfMV329uhUS6JBQkAjfxFR/XrQVBDYHrJHMHcMuh0VhzANEGUbHaD+v5UC7IvmtgdCR+f50x47CN3bZRJKOAOpKkD6mnQnJEgiS8Pw06nbkKodrOIjDqHIJJ8KryJ31PIUaweHNq0ikyVUAnqY1pa7Z2u8s5RJOdYA6kx+dK1vuuGepbEQM73rjMz+NtdRpOkCBsOQjaiWHw+T+9E3P/AOYO38TD/aPmKmXDrYEIZvHQsPweS+fVvl5y4XDTrppz61o2OD11LeIV4BnJUupBS3GxAEfWZ+tSjghvMcoh2EDQFRymNI0G+tE+H8PzkAD60z4e0LSwBLbf0KXFhB4lC7HuY1jMK1m61q4IKNDRr7g8xzFQ3Gk8umgj7c6J9q76vi7rIZEgSNiVUKSPKQaFKtaa8gEy8t4O01xiTqqjM55QOXvEVBfuFmJO5M/OigxKJhcinxu0v/XSAB70Ke3AkkTMRz6z6VVDkn9J04arfDrbFhlJU9QYIHqKjwyufCuzmNdATyEnSaL8Hs6eZ/L+c1W59qmSBkw7a4zctgSS4HNtW/8AbeaLWbiYu2SkC6I0mJPT1O1LDIWIUDWtN/Zl2aFubzrLEeEnfzjp61i6ixKk3HuNV0FxnoD1lHsfwLvARfstlvB7ZzKRAVZUzHh8UwdPtQDhd67gMSAbV0YbMQz3bJAE6BgxHhA0PnqY2jerdgVxfsacvOlV1zKDleD7yvhIeMxIv8Sa4hVDlPMLofpSvicJ4i34jz5+9PPE+EK0lIVvLY+oFLPfI7NbzDvFMMB8U+a7+9Eq1IuHB6i92nevuKWP4SjA5kWeqgI3zGh9waX8XwcrqkuvPTxD1HTzGnpWj3eHULxfDDuDBFMpey8ZgA2O4rWOHXVZVtmHVc0jWC0x7xJ8gKrcUwCWHi2WMASWicxmY022Hzpw4bhFDO7XrdgBYbw7zpIA51Jx7G4W3ZYpb7zvNA7KYJH+qI0I0UHlREuctj0mi5rYBk7/AI+x+8TrNkNGseKOXl+fMn0o1Y7O2iYbFJm5rZRrreepgT6A0CwzsCCIMdRofL0NF8Fjgq3IsFHIjOpmAdyBvBiJFWckdQZVkHm498fZhvG8QwmEyW0fOwESpUkADyBCsTyI66VRxWIsMDeJu21JAJYrcXNHXNMwPkBS+/C3JhEZjEwFMwdvDEkVXx94WUTC3AJRi9wST4mGgJHwsqmI1jWelctQbgHmCesL0cxowGFzqw/fFAZpUgEIfJpMZwNpI258hGK4nctzbW+SsnUb/Pf5GgLAg+FzGhg7j3G/rpU9zid4CO9ePNifvRRQM/WVJMs3LxZQGulhJMTJBOmuYSfSaIpw5u6TLmctJOUEgDSAYmDMmOVB7OMuOVXNmdiAJVSBPqPpRzF4W7Yu5CxMwVI0kHyGgqti4IEoY69n7EYVUYQTm30iSY/WoOPcMbEobQMZxAJgBYdWzEnl4ek/OrNrDeHKu4HxEDf1INffuELBuGeeUQD7Gazi/n3CSOIo9mbBRNeZzfP/AIp2tXVHdrpmYE+cCNfmQKWbWFKkp/lYx/CdR+dWeC4nPibhkkJbCj3Ov1H0p13IRjOHcN4pzypY43isqkD4joOvmfy96McRxMdaWcXbLvtIGn9e9LUrzkyGgu3h9dtaNcM4UX22G5olgOBc38Kj6+Qok7wIQQoE6CT9NaabJlcSO2i21CpvzPM0mdqu1Qg2bDSxkPcGw6hT16t8uomv9pzcvm0EK2yCpkQ5PWDtz8PPn5LHEuDNZYKRmB+FgNx+R8qPTWA3nlh3zBB9qsPbynXfmKtHhd5F7wI0DnGvy3iqCingQ3RlwZ8RRsFMQs3myOqhQ8dNPEBvPXeh+HsVbFmFboQf5fWg2OMjEL4R25lJgIjKZGxDGPWCNvlRnBW8pETlIlSec/mNqE2BNGOGNKFDsDp/L0P3oeoPEgLkAxy7E8F75zcceAH5+Va1gAAABoBpSR2LIXDIB01PU01WMRAkTXkNXYWuOehxNrwsVKBGmyulfYq2AJodgMWSJNWMVipWNq0lup8AgjmZhrYPBl5NTWU/tV4VlZMXb0MhHgxofhPsdPcdK1S48zSd21uL3D5tQIaOuXxflWdo7DXqFI/L9Y8U3VsD9IjcN49dsoDduow3CMZ08+atMQOeamPhnF7WKgKYc/hPP+E8/vSbxfHi5ev4i0WCdys6QwYtbHXXReR50W7NIrYc3XQG3bYk+MozOxmVYAkROwNb1yqE3njqZSUtccLC/FeFFgwEaj5dD86TRZx+FYlSxRviCeJCPNCNflWjcP4tZNgvevIuUx4tHPTQfGfNQD5c6TMd2mUO/dqWQnw59I+WpE66mpoJx1kGVcWUnYZDweyDcmFVwJyE6e3Q6GVO30EGP4qjOSSF6ZSJB5n3jUbH2FU8Tx24zZhlDdQon5mTVWzcvO0JMnkgy78zlj50UU+beYUatthVhkSa9em2zq4W4plWAgn/AExuCfl51TNxL3ivo3eSDnWAXHMNOk9G1PrTDg+C393uuPLOf1qzxjAnLbzEsRIk8wII9d6t4wU8frBUgOdvrEzDWHc5VgH8IJg+knevC52bcHb9elFsdhbbNKHK25XUR6Tyrw4DIi3sQxIbREkd44HPbRfM+wo4tUzmXAzJ+E8HxCFL1m0bg+JSg7yPJgskH1ini7wxsQbN26rWgmrBgQeXh18xS9jb920tpRCKxVWywHJ1nx7jTLt1NUsKMcmIa3ae6+UgMYa5b21mQREyJ8qTcNZ5sgHmDmgPiANtfShuI4mRyI9or5OIPasm5eGHzpOdVfKd4EAk6xJOo5ACvk7Uq6/4YkdW8I+sk/IUotRPQzOnnaC+JY2wshYMGY58un50F7M3Ye55qPv/ADqzwa7ZJuQCty60uH5DKRIPT9aGYlhgb5VpuEoYCcyNT6ARv9KaIL5Udy5HqOodunMygx4mAEmJJotZwCWy1xgACfAPKdDrS72etd4FxuIY6eK1ZHwDWFPVjvqdNaVu0Pa3FPdcN4BJ8C6COXiEMRHQii00nOB3KkR+4pxm2HCu/iYwEGp+XL3pb412qKymH32LDl6HmfPakeziSzGYEyZ1qT94G0j+vOmhTg8yNssW87SRJjUkax1J6etNnBMQ72VLFWCkgEbx0PXWSNOR60o2TvlmSIIHMHl6Gi1/hl7CsWtEwPjX06jYj6iovXcMZkERrK+lZxxTDql51X4ZlekHUfp7U8YjGzZVl/6gGX33+0e9U7nZ/vlXUhx+ICT56SJ+YpbTv4ZOZatMDJivhmjQ78vOj3BuEXcU4t2ULHn0UdSeQp1wX7LMNdtZjibpIGsBFI9VIP3rQOyfA7WDsLatiY+Jj8TN1J6/balNV8RrUeT5vyImknC89TP+HfsjIBa9iACRsiaA9cxIn5Clji/ZJcLcLWsSLu8goV/+sxB+Qr9DthRcEESDuKQu03YlSSUbL5HUUuuq1A87nyn2EmsVMNp7iv2Q4nlthDIIMbaa6g+e8eoNNtjHDrWVYp2wl5lPIwQDp6jzovhONlgCrBh5bUHU6Ped69HmaNFqldjdiahh8cANDX13iAOxikG1x5udTDjhNJfhnEN4KZzHG9jNJmlTtGtzEq9qyhuMVMgEDTQHcgc6rXuKMdp85OlM37P8OWNy4dRETRVQ1ef1EpaAtbTK8LgCqYq1c8DhApkGFkjU6TAGvpVa3jWW2lgkZbRYabEzv5zyrTO0QRMeW0BZQCToJ0iT6T86E4u9hLfiN1LbaiU16TCwQDtMDpW1TcLkyR7/ALTFLNpn4+kVbXBL17xsCg/CDpp71OnZNtzcEeSk/mB9aaOM3hhbSXbhDI5AB/EZEgiBDCOm3nVaxxFLgORwR5cvXmKuWYDgcRB3ZiWME4fs7aXeXPQmB8h+tEERUEKAB0UR9qp3eOIWKIrO6/FAyqvqx8xyknzqLD8UvLdYPbXLlzf2ckwN4LRMTqNOR2rijt80HtMP4fh7sudtEEjTVjAkgDrHX60Fxzd42ggbKPL1pl7KY1b6XUUmdGAIiG/npQDtRistzxADTpGo0Pvz9CKHdSwwRNL4cawSCOfr/qL/ABvCNZdA8S0kQQT66VWHgbM1lbkSDnLGPUKRHvXVu6l68iOWAZgJHKurt/vALg+IaMBy8x5UdAwUBpTU7fEO3qE+F8TuXBdW2qo2UFRbGvRozZjmIjXc0PslnuL37XWt6A+IyAOQzaadK94Rbm6EL93nDKHmIYqcpnl4gNa94hi8WrBcQ13MpkC4SRpzhtCPmDVcDJAi5HpJu0eCsZ7X7s5ZNTcDSNQVyxoJ50Z4NhmxblAQgAJJ3byjluarcP4rdfxWbOETIB3jXAADO0D4uWyzTCnbW8if3WHYzACM4+hXQVB37QB/Ile4t8T4vZBNlw+dFIFxDoM34WE85G2u1Q2cZYQNeut3rOuXVA2URqBPKNOQ5UrYbAlpdnIIKsZnUGf0/wDoVeXHEWxb0yhi3nPrTBQDgHMJkjgyS/2rv3XCqf7IOIVUEhRprlExHKqHEkbEXc1tHIgLOUxpP60StYhrqlFIDDYbT+VAsQ7WyVaZB1HQ0WvvyjBlDycyzi+EMhChWYx4iFMT0GlWOHdne8P9pFtRuSQrewP50FuYpjtA+pqFLLNv9daNtfHJxOhLhtx7TF7YRxbJ+L4CAdDuDvBEUV4Vx1lLG+ZDuWkbqWMmPLUmOXvQOyuUR51KUg6FZPUzVXUNwZOMzQlum/lbuTbQeG2SCAwhfEAQI1nYefOmHhnDLrKe5tNcjQkQNTyzMQBSVau4kXcLm7zKy5bjgh0cyYgqSANgNjWqW+2dqzhkyQzAEELsCpKmY21FY+psNOAozn/MNTUbOBFzjXA8fh7D4i6bKW1KgIjMz+IxqSoG55U7dnsbmsWydyoP0pBxfaB8eXtXbmRWU5RMJmGqz5SN6v8AZzjEW1EggKB6QKztcWsUHGCJqU0gJsP5zS8PjgKH8TxYaZNA14iDqDVDFcUHWKANTY6eGepTwArZmfdv7EYhiOYB/L8qQ8PiHtsSjEan0Ptzpx7b8TVmEanUUmZS2pr03w9T4IDCKal8MMdw5w7jVxzBCnTeNaNWsQ/IAUtcEAFyOopz4dgyzACTNLawJW3Uf0Tu68mXODcJuYhwsz9hWyYHDW8PYW2nIanqeZpW4HZWyoA35nnRZ8XpWI2s7AEJqUZyB6TOu2eJJxD+tIXFMOssZgsBA69deW31pw7Tktff+I0Du4DNcW46hraL4lLhJnNEk6hZ0kdK1NCdgH5RTXfLz7SnxDhbjDo3iJHiKyxCKwEAAkwAIJ82NDMB3iuO7bKx5j6z5dZpmxPbRhmRsOpBJBFtoWPXK2bn5V9gsJadg1pGQMPFmMwJ5RyIAPyrRV3C4cdzI59ZYwdqZYgSecRmMAZiOulQ8bvmzb71TBVhr66ER0IP2oo9sA+EeHb/AJoJ2sTvEW2rKDOY6kToYExHM7xsKCnL89So7ln9m/Hcl8IQMpJPnHQnoOXrTB+0PBFvGqhmJBXQDRtD9QvypDs8Hv4O6txgTbDKRcX4SCAT6bka9K2HBxcS2WElTB6ciPtNEvsCqzDnAzD1LusC/UxFwvYfELFw/EBIhcwHkIO8da7PYzEEtcti0RmLZA0N8jt6TWxWmUJLQABJPlQ6yq3XNzKBOg6x5+dYJ+I24ycTT8Cps+XqZZw7hbtdUX7TLmaCrWzlIMiQ3MgmpOBXmUixfZbloEgpcWQOhUnUa9IrXWwUxQTj/Z23dU5h4v8AMNGB9fyqw14PzCKvpwT5TBWE4dhIgWLa/wDiCfmdapcT7K2zqngPlqPkaDPjrmGud3c3HwtsGHL3ozw/jwbn7UzuYcgxQqQcGZg7KCc2pKquRDoAMsAudB8PIHntVPGWHb4VCeQn7nWruKKWtDJPQVJaxtp4kx66fXatlSQMgSrOTzFyzmVpXcU4WMNaxaB2UtpBI/vF8jtnA89ehodxDg5M3Lck7wNtOlVOCcVazdzNqraNp9amzNi7k7E4HM64j2aZPFbYOvLr/wA+Rg0FyEGDoR861z90W4MymCRuNj6jY0A472Xa4M6gZxzGzeRnb60KnW54edEzB6tBGbTmY+R60w4XgtnELFvMlwDWTM+cc/aKA2kKP4gQVOoOhpyw2BOZXXQiCNv12q+ocqRgyCZzwHD31buVvWkyiO7uNvrIIHudV1jQ7QBuK4niLJvW8qqpMMoUELrIgjkTz2M1FxbigN1rly2rFQVtqfhBnQmILRB06mgq8TbMG56z5z9I8tqhaS/LAH/sIjMDkHEu4bBXsS+VAWJ1gdB9KvWsY2D8Jzqf8rCD8jypm7CcUsAFAoVn3I/F5AnUR/lox2m7OpfXxiR+Fx8aenUeR/nQrHVjtYcSy3tWcxXs9slI+KD56ffSqXEu1UjwmT5VR4v2TexALBp1VoIVh5E7HyqjgeEs7SRKA8vxeQ5jzPL1qV0WnXzCGbV2FeZd4bwS9jjnUeEfibRZ6DSSfQesVDiuGtaYo6lSOR/LqKYh2ya0O7t2ECroArEKPQR1qtiO2YcRdsKw6b/c6UQPYOl4/wARYkscxe7nKQw3B01p/wCynE0YTs43FLCYrC3Imzetg7REH0kmaN4TsheMXMML6nlntEfXmP8AxpTWFLFw/Bmjo2eo5HIj5axgjeK8fiKgHWk/FX+IWFIu4WQPxhXA+Y/lSxxDjF9oGiAiQFmSPVpmsuv4cXPY/WalmqpUZ5/SMnaHFopLSGY7KD9+gqlw/s7cv4YXA8NebQEEqcpM5iolT05aQdxXX7OEw1+8y3rTswXOXZ2ZdCB4gqyq6jxEnzgU8Ye7YU3bOHcEq7XFUCFAMSqnYiToRpWhs8AbR3MLUXm5s+kSk7FrYU3MQ4cgeG0pIBMwJO5EkSAB61d4dhiq/wCphPoB+v5V5icSL39tdYgg6rtlUbqBuWka0q8S7TtcY90MoJ3PTy6Cip4lvEUIMbjdSUshpuXHG3Ibe29VOM9zh7uVh3jBQxynQTOh0kmNY8xQrsuysHu+PvVMAmCoJB1nckAfUVFxhFVyzOAXBJBksSZkwBzOusbmrFQG2+shRzzGA9oLaAW3QorroCsAq3TkRRfhnFwlmxLgyQp/iQEH57+9Z1iuLM1tbLsLhAGVmXKywducGND7cxUGExjKSpJCls0cg20/LSobTZrZfrGtOwWxWPpNd492iARbSnVyM3kJ296YOB3wQDWLveLeImT1p57LceGUKxgjSsTU6TZWMcze8rgges1O3fCxOoqlxO6GzQNIoVZ4kCN69xOMAUmk3ucps9O4qNKVbJid2g4YMS6KxKkH4hvsf0Fe8O7K+CLjeOdHXQxy33ongYe4bhPhEx5k/oPvXfF+NLaQnpyFaNBsCBJl6jG/AmLYnEFmLGJJmq5dq4s3OrA+2tW3IS2LjJmRmyjUgHST8hHzr1GQOMQG0yOxj7tucjsAdxOnyOlFV4ApCkOxkcx9oO/zoevGlUSli16tnY/7hXJ7WX9IFtQDqAu//sTHtVGRz8vH6SCsZuyuPa0/7vdOo+A8iKeMOwNYzi+L3HYEXGIBBWQoIP8A4gT+daP2Z4x+8Wg34how86ztZQR5/rLeks9ouCWXBulBI+I7aDqR0pfxXFAEK2dSBGYfAnmWOlPFvxAztWddubJw2VFUBXnK4EQBy8mExPSq6RvEOxjKgDPMV+I7gTPP/npVc3DlyjaZIgT84mPep8ALiEOpAkEQwkEHeQQd6kxVgKIjUE6jpCx+dawIB2y2JFw64wcZd+npr89K1bsV2lF9e5uHxcidz/P71mnCLB75BBzZhyEEdd+lEcdhmsuLtoxqCY5Hr86XvCs2PWQT6GarxDhashtvrbmQYBiQdRI5frVXAcEsWV8eumw8Kgeprvs3xtcVYV/xTluDo0b+h5esUrftN4MbhtXbakme7YDWdCyn2GYT6UFE3eU8SuMcGDO0OFwVliveXGP+RMp32liIoLw5Wu3Vt4a0odzClvG3rJELG8hZ0qtewaraBDqzA+JQRoPKmv8AZSi/vDvzVIHlmP8AKiXMKqmfvEZ01YssCzT+yXZGzhQHb+1vkeK6+rHyWZyr5CnG0k8qF4N5imGwnhrztFb6mw7jzG9QdnEpOo51n/7Qexy3gL1oRcUQR1WdYHUVpN21zNDsadKmwPpXBB/9lKyG4mB9i8ccBxMbsveNYaBqVZokD1Ab2rZe0OBW4tq8CJRwQwjVXEe4+E/+IrNe0iL+9vZIFu5Kvh7wEeLcKW5a6A8tKm7I9psUubCOhuhCbgn+8TIczDXcE6AHYnppWw/9WsP7RZ6yrkGCe3OEvG53iPNogq+ZwQjD1MkMIYRJ3pMFlF3lz8l/U/Stw42mHu2gCqPbur3iCAVZlKk6bayGj/Q3Wsg4pgGsXO6I0YyF9ToVjqNNPSraW3K7eoM98wzwpsthSQqzLaADpHroBqdapMEvXCTIDQpc6ZBzI10jeT9KJYzA3GRMgDDWVBXPp/pnMdeQG0UNwfDjddrTBkBQkypVgQRpB1jbfeTVQwJLZkYAGTLfab9nT4Syt9Lovp+JlUAAH4SPEZUzv5ilVZ2Mz1pw4F2jv4bD38PAvYcM9oE/gY5gCAZ8LAE5T0MHel5rIO1HR35DnPvOBkVglW1NW7vFhaGxLcoO3rVe6Qo1PoKrG4BPgVs3+YGR6Qanw1c5aMJc6r5Y09neP3Lrqiuqk/5m0mdtqc8Rg72ZRcfNbIOYKCCT0/nWWdm7VtbwOIkWyNxOp5bVtnCsRav2/wCzcOAAD1HSeYNZ2spSt/KJJ1lxGN0G3MOzqV7w2lykLlClgeX4Yj3pI49hcTYsZlJJn+1Ped4DyzAOJEnlyozxbtJassys65lJBAMmQYIga0scX4pcxAja3vHM+tF0ldpbrj3gD7iLmC4c12CMqgmMzMFUfnp5A0X7RYFrhS3auWjZsoFXUgkwMzkBTqx+gFQdmbOdXEbEa+v/ABR7/wDySOUiJ/rzrQewh/ylC/pFNeCOPxWyPJjr8wKhucIu/wCQ+0H6A05tw89NK4Xhh3iu/ENK74j38K6RmUrO0iNvWiHZnjJw10MfgOjjy6+oppfhhbQqGHQiR9aoYvsiGBNsFG6Ekr9iRVvFSwbXkhxNCw18MAQZBEg0C/aBhO9wpMeJHUr7nKR75vpQ3sdjXst+63/CRrbJ2I5gHnH9bUW7diMGxmPHbmOfjH/PtWYlRr1AHvJiLhFAuIGHhDCR5Dei3bfBBWRlA8QIMeUR96C4UhiCKYu1T5rKEcm+4P6U4ci5ZaL4uplDC5luoFyjzk/lFMohlncMARPRtYj3pGuDWT/Omvs5jA9vJOtvQdcpkj6yPlRL68DIlWEMcBwT4bFDJrau6Ee0gH32NMfa/EgYJyo8QKnX1j86r8MnwkHWPtpUXbG//wDkuKYlvy1oKtuPMr2cTJb7gyec8qaf2e4nu7xg/GunqNf1pUtWyzZRuZj2E/lTNwbhvc4dMQSe9uNNsclVfxHqWP0o+s2+EVPrxHdGG8UEenM2Tg3Ew2k6jcU1YbHwIrLOD8UD5XBAMQy/167+Qptw+OBAryr76WyvE2rtOtoyI0XcXO1U8TeoW2PAFCsZxlcypPicxH1P0BoPnsbJ5gqtGcwunCrV8A3bSNrPiUH035Ryq/8Au0arlAHlyr3AXPCPSr+EhjHWr17ncKIC1yCTKWJwauviUH1E/es67X4A27i6QhnIYBIn4lncDymDHlWtvhsoNJ3aa0HUqefPoeRHpR7d2msGeM+kCMWriZddwKtzqXDC8ggXA6bFHkqR0nQqPQijOF4d3yE6pcVirQJUkc49DyiiPD+y8/G5LH8KiPqd/pWiX2qC0zrMhtsW8T2IzJ+84WURhJsklojeDOonb+hS/dsxo4j12r9D8M4aFtqkKIHLakztb2RVyzWwA/Nfwn9DQE11indZ8pOAY8lNdihemmKYrDlSI1UfDRB8NbayNGF0HVp8JHpyNc4jh5t32RhBB2pgPBntqC6kAiQa0r9QPLzCUabg5EUrtkqV5iIps7KY98PcW4Jy7MOq8/19q4tcPDQvU+/lTj2hz4XBXED5jlIJiNIPnQLNUrEIezFrdKw8w6mQdoL4bF4hhsb9wjlpnata4BhrOMw6M9qzIAByHaBtoZECNDWVYq/at3GBthhJkzz5x70Q7H9p/wBzcyua28ZuojmPnWvyUG2L+8J9inNlGZsozxvGw239aabfF7R3Nr5r+tZbhuA3LkmAsaeLnUlng4U+Mho5Db60B9mSd0lai7YxNXGPs8u7n1H61IcXaJ2T2b+dJHAMf3NwELmnQrEyOlXuO47DOfBY8fPK3h+2vtSRtfftC8fWM2aStFyz/tHGy9on4R86la9bEyoA8zpWUXJOyoB/CD/uk1Ddsud8p6DIh/Km1BiRC+kaO2/FcIbXgYHEIwNsoQSpBEyRoBE6UB7QdqBiMIlv8ZYFx0y/kTFC7mEU7oo/hkH5Dw/SqpwChhmYhOZiWHtzoqohIJ7EkD0E64ZdiZMDkTV/H4ovZyKQRmB3HIHaf60ofi8aWtJa/CjEgxqQev1+dUMtF8IFt0t7TovV/gWLFu8pJhW8Leh5+xg+1DgK6C0RlDDErNj4KxBgcj7EUq9teM97eZLZm2og5dp5+3L2qlw7j91cK1hVElfjmGCjSPPT7VLwPgme0bvfKpnRZiY6nkaSqr253SVXmLItNadWKkAMDtpEg70+8Yw0W7AUeFbYUe38iKGcUxKDChGPjJYCddBAOo8xAov2exi4m13LEZgoKE79P9wIoGsZiofHRj+gIDlT6wXhwVMgxRaz2hZIBBqlctFSQRBGlVrqTSRCv801FYp1DNzj1x9FETV+9ww2Ut3rhm6zfIRt660M7NugeW5bUa7T44NbX1NKv5XCKMCMIxIyY38Ex4ZRryozZuwdKyvgXG8kAmnPCcXUjQ0nZW1bQFtG/lY0PjCdCaWOOONfKvb3FQupIpQ7RdpJhUUkt8Pn6GoSu3UOB3A+AtSktwJQ4zdNtmu53VYIIUkSSCAYHRsv1p17H8WD2EMyYE1neNt3HtMl3wM2ign4jpGUSdZO39Am+FucPl7ZNywd4+JORJ6rIOvKtXWaUGtUHzD94jRegsIfozXkxmmlCeJYojWk7DdrUAktpVrAcQbFmFlLfNzz/hHOso6e0jzDgRvbVXzuif2vxIGNRspyhRJA0mSfsR86cLHGrb2SGg+HY+lVu0fZGLeZH7xASZ3ZZ3mNx7SPOlbC8Buk6OoXrMgjqBFPla7kUZwV4gl1fhHzDIMOcCw6hhdeAF1HmaL8Tsri8NiJIjuzEnkNeu5jSs77YcKxFhA5vNcsmAeWU8gQOR60OsdqG7oWmmB059KP+AdsW1tn/Uj8XW/GOPeA8dZyMVqujRvU+OxWdi1V59a9CmdozMt8bjjqNrPUJaakK19asFjAFZIIAm3tzCNmyBaEEeIeI8/T26VHbwRnaaY+znZhnBNyVU8uvtUHGuCvhzp4k5MPz86AmprZ9gPMzdXpbEO88j+IDuWoO1eXbXQz51aDmu3uCIKg/Q0wGMRxBn7v5amh+PtTaBAIlc0GJ3MbdQJHkRR8heRIj3qG/hSwOuaRBjeiLZgyRxEkCp8PhGYgAEkmBVwYYKYPL512rFSCNOhFaBb6QgEHXLRBIIggwQfKjd7gPd27V1Wz27iZpiIIMFdzJGnzqpjbhuOXcyxOponbx2I/dlsd2vdAlwT8WvQzt7UOxmwMS2BA2OMRU/CLS3XRbjFULDMQQIHXXSqeMu5jERFMGA4Stg2BdILXwSADICFTHzJiqtxX7yuJ3f4Q9/GphhbayqgKFY5iEGpYnZi0zI0kijHHey1zDPOHzTbGZeZKn76z86af2d2rjWgLhLC2zKpbVoBiJicsgkCnTF8KF7LrlYHQxOnMHyrFu15W8J/aOD7x+uoCrJ4J5B/iYta4k19c1xQj7E8mjn5VxeMcx8xW08b7F4a5aUIArgRmA39RWfcT7CXUJgqR61D21o+DxHaXFid8xNuuRqGCnkTU9jEvcUq8Bl5DaDsRS3jye+Kk/CYhtBpRPhisp8SnMfxTpFaZ0w8P37iY1JFnt1L2Qg71PaxtxdmNfESK+w+Fe4wRVljoBoPvSjIf7hGxaO1M+vY648ZmMetOb8CN7uyzBSFDL4ZPKdZ9D71UxfZMYTDm/duA3gy5EXVQZEzPxae3rXnC+NXr1wIxDbnaDHMadZiuqKKpsHpmLWMbG2/WDcZwy9++YUXbmZVvysDwlQQeZJzSII2pswDZlKmDDMpnodfrmqx2lw4CYe+oGW3cUk/6Tv8ASqmBf+1df8yg/KVpT8Qb03EYx/2K6uoIwI9Yq4rs33WMFpBFq5DJ0A5j2P0Ip+bs9agdzce0Y/iX5HX5EUvdusQ9mwt9N7TAHrlaB/uymgvC/wBogXS8eXQz71W2vU2gPXz6RulqrKwHODHG4MVh9SFup1Q6x5q0H2BNZ3jeKXMPfuXLUPhmaSoOts8wRuus+X2q52g/aUGQphwZP4yIA9tyazlbrAllYgmdQTrO89ae0OksILXAD7+8RbUCtfKhz/E17B8Qs42yySCrqQyncT/W9Y/eQqxU7qSD6gwftU2FuOnituVIO40NVrzlmLMZJJJPUnU/WtHTafwiwB4inU+avEria7t03Ijed6v8IYC4s9RVJ+XoKmwXxr61g2DKmegrPImr28VpVDimLXKZjbnVddhQbjG1YFde58RuzABgLiPE8OjQ3h1gMNfmBXiOGAZCGHUGRSbxv4x7/emfsh/hH/7p+y16o1bKQ2czzFwG84GJb7smob+IFsGR/XKr2FoRxqq7RxKIMy/wrsrcxeZ0cDnJmDVPinZvEYb+8UFf8y6r+op//Zt/hrfo3+40f4x/dv8Awn7VnN8Rtq1HhnkZxNRNNXZXu6Mw1bZYhQskmAOs7UTxMqxU6FPD5+HT8qgwf97b/wC4v+4VZ49/iL3/AHX/ANxrYtOcTMccQPxHChwXUAMNWA0B8wBpPlz+9XgsHEWMxIXvbYJG4GYTRnD/ABJ/EPvVDsv/AIm3/GPvVkYlCPpKgzZuzWLVWdF5ORrod9/em+zdmsv7Nf3zf+P51oNjYV5TWpstM3EQNSp/x+kK3L8Cl7jnEQqFjyBNXjtSd23/AMPc/gb7UGkb3AMvVWFBb6TI8ZeVmdiNXYn5mfzqxwvisEI20wDO3rQ196rLvXtwgIxMPec5js+JtgZswivhjkDBZ1bkKVrn92vvXuB/vF9RVPD4hN8b7kneduulWOD3+6uo3I6T6xUN7b2qu3w+4+4paysPWVh62KuDNXDLds3LJ2ZSy++/yb6MKS+F4/LdQNuPD9x+Y+tMvDP+n6H8qSLn9+P+4PvWDpByVj2rqBpJ+nMa+21nPhLiCJddJ02IP5Vh/E0y3CAwYDZhqDW4cf8A+l/Caw7F8/Wt74aMV/f36THYeUSurV1NQipa0pSdZq5Jrw18a6dOSKlsjSojU1nauk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data:image/jpeg;base64,/9j/4AAQSkZJRgABAQAAAQABAAD/2wCEAAkGBxQSEhUUExQWFhQXFxsbGBgYGBwaGBwdHB8ZHx0gIBwaHSggHRwlHBcdITEiJSkrLi4uFx8zODMsNygtLisBCgoKDg0OGxAQGzQkICY0LCw4NDQsLDQyLDQsLCw0LDQsNCwsLCw0LDQsLCwsLCwsLCwsLCwsLCwsLCwsLCwsLP/AABEIALkBEAMBIgACEQEDEQH/xAAcAAACAwEBAQEAAAAAAAAAAAAFBgMEBwIBAAj/xABAEAACAQIEAwYEAwUHBQEBAQABAhEAAwQSITEFQVEGEyJhcYEykaGxQsHRBxRy4fAjMzRSYrLxQ3OCkqIkUxX/xAAaAQACAwEBAAAAAAAAAAAAAAADBAECBQAG/8QALxEAAgIBBAAEBAUFAQAAAAAAAQIAAxEEEiExEyJBYQUyUfAUcZGhsSNCgcHR4f/aAAwDAQACEQMRAD8Ao4bB22PdXBKyRIMMpBIkHkdKP2ewq2WN23iHNphPdRlJO+rqQSsyYgb0qcIxc4nEJOq3rhHoXb8/vWrC6qYYuxCoBJM8qwq0wWUyFdgMAzHP2hcFZWS5bX+zbwlRmLK++pJJII222I8yBw/DHtob1wKqrsH5+3PXkd6eOMdoVYstkZww+JhAnyG5oC5uv8Tt130+mlMpaVXbiR4hbkxn/Z5wT94RsRc8WYEJO2uhMfSl/i3CilxkI1UkVf4I1+yQbd24sdG8PuNj70S4ziO/ui6wAJjMAIGnMUgyOHZ8zV0+qrfFZGJzgOxlu5hgXXMzCYYkekEEFT6zWZca4WbFxkIIAPPceRj7jQ76bVvHEuK2rSiSBpoBvWc/tGVL1pb66EET6TGvoTQvh2st8Xa3Rh9Zp1NZYDBEXOCcELLNwAWmKkGASY6EbCNCKchwR2ZXDSRBUiAB0gRH0rNcDxFrLTbJUc4Oh9RsaY+E9ubtsZSqNr5qNfmB9vKti2l2OZiHJj9ZwVz8SoY5nQ/SKjxfBrp+B7S6bMpP11+1DT2xVQe+s3EaJAEMGHVTIBH61Sb9oFgmBavEnQSEj/fSooJ6EqAZHj7WJtE50RlHMKCv/wAQR71SGOtto6R5rqPkdfqanxPbwBios7cy/wCi0t8T7TG6dLVpPMA5vnOtEXTMfSWx9RD4wKsMyEMB03HtuPeiS3LRskvb/tlEAiZIgmTGgHWfbekzCcWAOuh6qf6NMVnEi8jajMBO8BgPz8qG9bL80qVx1KtlI+R+1Vb3OiNq316H7Gh1+KkdzpBjOIeEIsggDb0FDv3plbRjnOw1kk7fepLwkkgb018JtA2bTsitkBKlhqMpOx3G30psgIvU7IEX7txrTqmeXX42XTxEagEchzJ3M0e4flupmnUaN6/z3pSLyxY7kz8zRLgfEP3fEKW+BvC8/Q+x/OqWVZHHc5hmNNjAE7D32+tXbXDF/rar2Wd/+Kjv3gqksQqgak6ADzJrPwTByPKqbClXOGuXI2DsOmsmfrXOO7Qi5c7u3JtmATOWdRzPwr5nerXAMNbyCLqmddfCf0PsaN4ZRee5cDE6wXChdOVpCDxNz8K6kdZO3vQjtTxc3rgm33eSVCwQYmQCp2bcnrPpWi9l7AW+oCTrJJ2EazPqB9Kr/tE4bbvX7DPoPGCY+IDLCyCI589JqtVqh8tLTL7N0U1cH48qWTYuIDbbfrPXyI/Kl3iHDzbcruJ0PUcj+XqDUxwZLK65ArATlYiI0Mh4k+kjamrArDM6W7hUzlPWq2GLgi3JuM8gKzHKo6xOhiT5U34HA4O5lUhARpo8E/IiTTPguz+DtnMbQBIidTPzO2m1AF4XjEjEQeHJcw1wBwQCSA2wbKYkeVaTw/Gg29Ygaz001qv2r4OL+Gbu9XTxp103HuPqBSdheL//AJnBOy6+mk0u2X59ZOOZFb4U64sXlOZbjMW5ZS0nbpNX+03GmxEWhpaTkD8TDQn7xUuEvaeVVMVghmldB06U13zKGU8LhZ0opZwennXmGsxV6+mSBzImoJxIkKCPCPehuP4gA+QHT8RH2rnjnFO5SFjvG28h1/TqfSlS3iDOtR4ZIj2kqGd7QzexRO5JioeLYnvLC2VIknnoOtVu90oNjsb4ogMPPrXVUZYY9OY/qbsIfeUGtkNBBmYjnUthFbQsFPUyR9ASKit4lg4fcjr6RUWla+DMiErV5rJ0K3EGhEEpr6gQfSpeH2Mxa8YCqSYBG/IRMx57aUS7PcVsWBPcNcMQSo1PXc6e1VOIXkkW0HdqxzOCdV55Z6gUtuJJGMe84SThfDu9R50BZczfiA3yqCNzG/8ARIJgcmlsBPQSx9WOp+3kKG4fj/dXcwE29AyjmBtB6jl/Om3A3bWIXNaYN1A0Yeqnb7edL3l15I4lSSIBv2WOjeMdG1j0O4PpQq9Z7sMyzKuNTzBA0jbc7063cDzGvoNf5UOxPD0IKvIVum+m29US7b31OyWnnDMWt4Bl3iGHPUUC4liBmKjedf0q21vur2ZP7MBBljUnlJ8zGvKg2LwroZYb89wfejVopfIMnEmtrT9wrimHOAa1p3q2bm+hkhjp13rPuFXWW6pVQ8fgIzA+oprxSWEw9xhbhmXTOTIJ6A9Catc+MAiVIihGldYjUA1421eFtN6L6y0b8F2tcW1BRGhQJ1mRpr7ihXEHbEkm7dLH8CEZEU9YUmSOpoQA+RckzMADmSdB56mrYYqzW2jOu+UyJ5ieo29jQNhXJWSV2yHCqEt3XaQUQKBt43bTY6wBPnTlhL91rVtboj+znOUGRFInxTCzrprudRQzgVy0GhgGNwGVaAMykZJJ0CkEyd4GlV+L428Tcy3QUDT5MQBshGp0G4gaUKz+o2Pv7zIj/wAJ7QWcHYe9dPxkZQqQ7AjSOgJB1OVZBidKDcd4m2KayWAUQxC66Tk0J5mlvgPDyyNfeXZyQoYzmC7k+Uwo6ZTRrjK92LR5mflAIoNihW2j74gyecRi4TZsva7u+qG0snM5OYE7hYEjXzoPxvg2GCk4a7P+lpkfwtGvoaWOLYu5mS4jEMDGVScx23A0gxzpmwtl7ttbhhSwBiCYnkdqqysgDZ7nEkRVUNJU6MNKbezPHnw0W8SrNhrmk75fNT5c1odieA3XYNmX/wBSv1k0UTFfu+FZLlsXB03XXnrqKliGH1kjmHrd9luEW3D29CjgyCDt78jS1b4aFxwt3FHdXcxKn4YIaR7H8qt9nLDWmR1ObD3dI5ox2nynSfMV329uhUS6JBQkAjfxFR/XrQVBDYHrJHMHcMuh0VhzANEGUbHaD+v5UC7IvmtgdCR+f50x47CN3bZRJKOAOpKkD6mnQnJEgiS8Pw06nbkKodrOIjDqHIJJ8KryJ31PIUaweHNq0ikyVUAnqY1pa7Z2u8s5RJOdYA6kx+dK1vuuGepbEQM73rjMz+NtdRpOkCBsOQjaiWHw+T+9E3P/AOYO38TD/aPmKmXDrYEIZvHQsPweS+fVvl5y4XDTrppz61o2OD11LeIV4BnJUupBS3GxAEfWZ+tSjghvMcoh2EDQFRymNI0G+tE+H8PzkAD60z4e0LSwBLbf0KXFhB4lC7HuY1jMK1m61q4IKNDRr7g8xzFQ3Gk8umgj7c6J9q76vi7rIZEgSNiVUKSPKQaFKtaa8gEy8t4O01xiTqqjM55QOXvEVBfuFmJO5M/OigxKJhcinxu0v/XSAB70Ke3AkkTMRz6z6VVDkn9J04arfDrbFhlJU9QYIHqKjwyufCuzmNdATyEnSaL8Hs6eZ/L+c1W59qmSBkw7a4zctgSS4HNtW/8AbeaLWbiYu2SkC6I0mJPT1O1LDIWIUDWtN/Zl2aFubzrLEeEnfzjp61i6ixKk3HuNV0FxnoD1lHsfwLvARfstlvB7ZzKRAVZUzHh8UwdPtQDhd67gMSAbV0YbMQz3bJAE6BgxHhA0PnqY2jerdgVxfsacvOlV1zKDleD7yvhIeMxIv8Sa4hVDlPMLofpSvicJ4i34jz5+9PPE+EK0lIVvLY+oFLPfI7NbzDvFMMB8U+a7+9Eq1IuHB6i92nevuKWP4SjA5kWeqgI3zGh9waX8XwcrqkuvPTxD1HTzGnpWj3eHULxfDDuDBFMpey8ZgA2O4rWOHXVZVtmHVc0jWC0x7xJ8gKrcUwCWHi2WMASWicxmY022Hzpw4bhFDO7XrdgBYbw7zpIA51Jx7G4W3ZYpb7zvNA7KYJH+qI0I0UHlREuctj0mi5rYBk7/AI+x+8TrNkNGseKOXl+fMn0o1Y7O2iYbFJm5rZRrreepgT6A0CwzsCCIMdRofL0NF8Fjgq3IsFHIjOpmAdyBvBiJFWckdQZVkHm498fZhvG8QwmEyW0fOwESpUkADyBCsTyI66VRxWIsMDeJu21JAJYrcXNHXNMwPkBS+/C3JhEZjEwFMwdvDEkVXx94WUTC3AJRi9wST4mGgJHwsqmI1jWelctQbgHmCesL0cxowGFzqw/fFAZpUgEIfJpMZwNpI258hGK4nctzbW+SsnUb/Pf5GgLAg+FzGhg7j3G/rpU9zid4CO9ePNifvRRQM/WVJMs3LxZQGulhJMTJBOmuYSfSaIpw5u6TLmctJOUEgDSAYmDMmOVB7OMuOVXNmdiAJVSBPqPpRzF4W7Yu5CxMwVI0kHyGgqti4IEoY69n7EYVUYQTm30iSY/WoOPcMbEobQMZxAJgBYdWzEnl4ek/OrNrDeHKu4HxEDf1INffuELBuGeeUQD7Gazi/n3CSOIo9mbBRNeZzfP/AIp2tXVHdrpmYE+cCNfmQKWbWFKkp/lYx/CdR+dWeC4nPibhkkJbCj3Ov1H0p13IRjOHcN4pzypY43isqkD4joOvmfy96McRxMdaWcXbLvtIGn9e9LUrzkyGgu3h9dtaNcM4UX22G5olgOBc38Kj6+Qok7wIQQoE6CT9NaabJlcSO2i21CpvzPM0mdqu1Qg2bDSxkPcGw6hT16t8uomv9pzcvm0EK2yCpkQ5PWDtz8PPn5LHEuDNZYKRmB+FgNx+R8qPTWA3nlh3zBB9qsPbynXfmKtHhd5F7wI0DnGvy3iqCingQ3RlwZ8RRsFMQs3myOqhQ8dNPEBvPXeh+HsVbFmFboQf5fWg2OMjEL4R25lJgIjKZGxDGPWCNvlRnBW8pETlIlSec/mNqE2BNGOGNKFDsDp/L0P3oeoPEgLkAxy7E8F75zcceAH5+Va1gAAABoBpSR2LIXDIB01PU01WMRAkTXkNXYWuOehxNrwsVKBGmyulfYq2AJodgMWSJNWMVipWNq0lup8AgjmZhrYPBl5NTWU/tV4VlZMXb0MhHgxofhPsdPcdK1S48zSd21uL3D5tQIaOuXxflWdo7DXqFI/L9Y8U3VsD9IjcN49dsoDduow3CMZ08+atMQOeamPhnF7WKgKYc/hPP+E8/vSbxfHi5ev4i0WCdys6QwYtbHXXReR50W7NIrYc3XQG3bYk+MozOxmVYAkROwNb1yqE3njqZSUtccLC/FeFFgwEaj5dD86TRZx+FYlSxRviCeJCPNCNflWjcP4tZNgvevIuUx4tHPTQfGfNQD5c6TMd2mUO/dqWQnw59I+WpE66mpoJx1kGVcWUnYZDweyDcmFVwJyE6e3Q6GVO30EGP4qjOSSF6ZSJB5n3jUbH2FU8Tx24zZhlDdQon5mTVWzcvO0JMnkgy78zlj50UU+beYUatthVhkSa9em2zq4W4plWAgn/AExuCfl51TNxL3ivo3eSDnWAXHMNOk9G1PrTDg+C393uuPLOf1qzxjAnLbzEsRIk8wII9d6t4wU8frBUgOdvrEzDWHc5VgH8IJg+knevC52bcHb9elFsdhbbNKHK25XUR6Tyrw4DIi3sQxIbREkd44HPbRfM+wo4tUzmXAzJ+E8HxCFL1m0bg+JSg7yPJgskH1ini7wxsQbN26rWgmrBgQeXh18xS9jb920tpRCKxVWywHJ1nx7jTLt1NUsKMcmIa3ae6+UgMYa5b21mQREyJ8qTcNZ5sgHmDmgPiANtfShuI4mRyI9or5OIPasm5eGHzpOdVfKd4EAk6xJOo5ACvk7Uq6/4YkdW8I+sk/IUotRPQzOnnaC+JY2wshYMGY58un50F7M3Ye55qPv/ADqzwa7ZJuQCty60uH5DKRIPT9aGYlhgb5VpuEoYCcyNT6ARv9KaIL5Udy5HqOodunMygx4mAEmJJotZwCWy1xgACfAPKdDrS72etd4FxuIY6eK1ZHwDWFPVjvqdNaVu0Pa3FPdcN4BJ8C6COXiEMRHQii00nOB3KkR+4pxm2HCu/iYwEGp+XL3pb412qKymH32LDl6HmfPakeziSzGYEyZ1qT94G0j+vOmhTg8yNssW87SRJjUkax1J6etNnBMQ72VLFWCkgEbx0PXWSNOR60o2TvlmSIIHMHl6Gi1/hl7CsWtEwPjX06jYj6iovXcMZkERrK+lZxxTDql51X4ZlekHUfp7U8YjGzZVl/6gGX33+0e9U7nZ/vlXUhx+ICT56SJ+YpbTv4ZOZatMDJivhmjQ78vOj3BuEXcU4t2ULHn0UdSeQp1wX7LMNdtZjibpIGsBFI9VIP3rQOyfA7WDsLatiY+Jj8TN1J6/balNV8RrUeT5vyImknC89TP+HfsjIBa9iACRsiaA9cxIn5Clji/ZJcLcLWsSLu8goV/+sxB+Qr9DthRcEESDuKQu03YlSSUbL5HUUuuq1A87nyn2EmsVMNp7iv2Q4nlthDIIMbaa6g+e8eoNNtjHDrWVYp2wl5lPIwQDp6jzovhONlgCrBh5bUHU6Ped69HmaNFqldjdiahh8cANDX13iAOxikG1x5udTDjhNJfhnEN4KZzHG9jNJmlTtGtzEq9qyhuMVMgEDTQHcgc6rXuKMdp85OlM37P8OWNy4dRETRVQ1ef1EpaAtbTK8LgCqYq1c8DhApkGFkjU6TAGvpVa3jWW2lgkZbRYabEzv5zyrTO0QRMeW0BZQCToJ0iT6T86E4u9hLfiN1LbaiU16TCwQDtMDpW1TcLkyR7/ALTFLNpn4+kVbXBL17xsCg/CDpp71OnZNtzcEeSk/mB9aaOM3hhbSXbhDI5AB/EZEgiBDCOm3nVaxxFLgORwR5cvXmKuWYDgcRB3ZiWME4fs7aXeXPQmB8h+tEERUEKAB0UR9qp3eOIWKIrO6/FAyqvqx8xyknzqLD8UvLdYPbXLlzf2ckwN4LRMTqNOR2rijt80HtMP4fh7sudtEEjTVjAkgDrHX60Fxzd42ggbKPL1pl7KY1b6XUUmdGAIiG/npQDtRistzxADTpGo0Pvz9CKHdSwwRNL4cawSCOfr/qL/ABvCNZdA8S0kQQT66VWHgbM1lbkSDnLGPUKRHvXVu6l68iOWAZgJHKurt/vALg+IaMBy8x5UdAwUBpTU7fEO3qE+F8TuXBdW2qo2UFRbGvRozZjmIjXc0PslnuL37XWt6A+IyAOQzaadK94Rbm6EL93nDKHmIYqcpnl4gNa94hi8WrBcQ13MpkC4SRpzhtCPmDVcDJAi5HpJu0eCsZ7X7s5ZNTcDSNQVyxoJ50Z4NhmxblAQgAJJ3byjluarcP4rdfxWbOETIB3jXAADO0D4uWyzTCnbW8if3WHYzACM4+hXQVB37QB/Ile4t8T4vZBNlw+dFIFxDoM34WE85G2u1Q2cZYQNeut3rOuXVA2URqBPKNOQ5UrYbAlpdnIIKsZnUGf0/wDoVeXHEWxb0yhi3nPrTBQDgHMJkjgyS/2rv3XCqf7IOIVUEhRprlExHKqHEkbEXc1tHIgLOUxpP60StYhrqlFIDDYbT+VAsQ7WyVaZB1HQ0WvvyjBlDycyzi+EMhChWYx4iFMT0GlWOHdne8P9pFtRuSQrewP50FuYpjtA+pqFLLNv9daNtfHJxOhLhtx7TF7YRxbJ+L4CAdDuDvBEUV4Vx1lLG+ZDuWkbqWMmPLUmOXvQOyuUR51KUg6FZPUzVXUNwZOMzQlum/lbuTbQeG2SCAwhfEAQI1nYefOmHhnDLrKe5tNcjQkQNTyzMQBSVau4kXcLm7zKy5bjgh0cyYgqSANgNjWqW+2dqzhkyQzAEELsCpKmY21FY+psNOAozn/MNTUbOBFzjXA8fh7D4i6bKW1KgIjMz+IxqSoG55U7dnsbmsWydyoP0pBxfaB8eXtXbmRWU5RMJmGqz5SN6v8AZzjEW1EggKB6QKztcWsUHGCJqU0gJsP5zS8PjgKH8TxYaZNA14iDqDVDFcUHWKANTY6eGepTwArZmfdv7EYhiOYB/L8qQ8PiHtsSjEan0Ptzpx7b8TVmEanUUmZS2pr03w9T4IDCKal8MMdw5w7jVxzBCnTeNaNWsQ/IAUtcEAFyOopz4dgyzACTNLawJW3Uf0Tu68mXODcJuYhwsz9hWyYHDW8PYW2nIanqeZpW4HZWyoA35nnRZ8XpWI2s7AEJqUZyB6TOu2eJJxD+tIXFMOssZgsBA69deW31pw7Tktff+I0Du4DNcW46hraL4lLhJnNEk6hZ0kdK1NCdgH5RTXfLz7SnxDhbjDo3iJHiKyxCKwEAAkwAIJ82NDMB3iuO7bKx5j6z5dZpmxPbRhmRsOpBJBFtoWPXK2bn5V9gsJadg1pGQMPFmMwJ5RyIAPyrRV3C4cdzI59ZYwdqZYgSecRmMAZiOulQ8bvmzb71TBVhr66ER0IP2oo9sA+EeHb/AJoJ2sTvEW2rKDOY6kToYExHM7xsKCnL89So7ln9m/Hcl8IQMpJPnHQnoOXrTB+0PBFvGqhmJBXQDRtD9QvypDs8Hv4O6txgTbDKRcX4SCAT6bka9K2HBxcS2WElTB6ciPtNEvsCqzDnAzD1LusC/UxFwvYfELFw/EBIhcwHkIO8da7PYzEEtcti0RmLZA0N8jt6TWxWmUJLQABJPlQ6yq3XNzKBOg6x5+dYJ+I24ycTT8Cps+XqZZw7hbtdUX7TLmaCrWzlIMiQ3MgmpOBXmUixfZbloEgpcWQOhUnUa9IrXWwUxQTj/Z23dU5h4v8AMNGB9fyqw14PzCKvpwT5TBWE4dhIgWLa/wDiCfmdapcT7K2zqngPlqPkaDPjrmGud3c3HwtsGHL3ozw/jwbn7UzuYcgxQqQcGZg7KCc2pKquRDoAMsAudB8PIHntVPGWHb4VCeQn7nWruKKWtDJPQVJaxtp4kx66fXatlSQMgSrOTzFyzmVpXcU4WMNaxaB2UtpBI/vF8jtnA89ehodxDg5M3Lck7wNtOlVOCcVazdzNqraNp9amzNi7k7E4HM64j2aZPFbYOvLr/wA+Rg0FyEGDoR861z90W4MymCRuNj6jY0A472Xa4M6gZxzGzeRnb60KnW54edEzB6tBGbTmY+R60w4XgtnELFvMlwDWTM+cc/aKA2kKP4gQVOoOhpyw2BOZXXQiCNv12q+ocqRgyCZzwHD31buVvWkyiO7uNvrIIHudV1jQ7QBuK4niLJvW8qqpMMoUELrIgjkTz2M1FxbigN1rly2rFQVtqfhBnQmILRB06mgq8TbMG56z5z9I8tqhaS/LAH/sIjMDkHEu4bBXsS+VAWJ1gdB9KvWsY2D8Jzqf8rCD8jypm7CcUsAFAoVn3I/F5AnUR/lox2m7OpfXxiR+Fx8aenUeR/nQrHVjtYcSy3tWcxXs9slI+KD56ffSqXEu1UjwmT5VR4v2TexALBp1VoIVh5E7HyqjgeEs7SRKA8vxeQ5jzPL1qV0WnXzCGbV2FeZd4bwS9jjnUeEfibRZ6DSSfQesVDiuGtaYo6lSOR/LqKYh2ya0O7t2ECroArEKPQR1qtiO2YcRdsKw6b/c6UQPYOl4/wARYkscxe7nKQw3B01p/wCynE0YTs43FLCYrC3Imzetg7REH0kmaN4TsheMXMML6nlntEfXmP8AxpTWFLFw/Bmjo2eo5HIj5axgjeK8fiKgHWk/FX+IWFIu4WQPxhXA+Y/lSxxDjF9oGiAiQFmSPVpmsuv4cXPY/WalmqpUZ5/SMnaHFopLSGY7KD9+gqlw/s7cv4YXA8NebQEEqcpM5iolT05aQdxXX7OEw1+8y3rTswXOXZ2ZdCB4gqyq6jxEnzgU8Ye7YU3bOHcEq7XFUCFAMSqnYiToRpWhs8AbR3MLUXm5s+kSk7FrYU3MQ4cgeG0pIBMwJO5EkSAB61d4dhiq/wCphPoB+v5V5icSL39tdYgg6rtlUbqBuWka0q8S7TtcY90MoJ3PTy6Cip4lvEUIMbjdSUshpuXHG3Ibe29VOM9zh7uVh3jBQxynQTOh0kmNY8xQrsuysHu+PvVMAmCoJB1nckAfUVFxhFVyzOAXBJBksSZkwBzOusbmrFQG2+shRzzGA9oLaAW3QorroCsAq3TkRRfhnFwlmxLgyQp/iQEH57+9Z1iuLM1tbLsLhAGVmXKywducGND7cxUGExjKSpJCls0cg20/LSobTZrZfrGtOwWxWPpNd492iARbSnVyM3kJ296YOB3wQDWLveLeImT1p57LceGUKxgjSsTU6TZWMcze8rgges1O3fCxOoqlxO6GzQNIoVZ4kCN69xOMAUmk3ucps9O4qNKVbJid2g4YMS6KxKkH4hvsf0Fe8O7K+CLjeOdHXQxy33ongYe4bhPhEx5k/oPvXfF+NLaQnpyFaNBsCBJl6jG/AmLYnEFmLGJJmq5dq4s3OrA+2tW3IS2LjJmRmyjUgHST8hHzr1GQOMQG0yOxj7tucjsAdxOnyOlFV4ApCkOxkcx9oO/zoevGlUSli16tnY/7hXJ7WX9IFtQDqAu//sTHtVGRz8vH6SCsZuyuPa0/7vdOo+A8iKeMOwNYzi+L3HYEXGIBBWQoIP8A4gT+daP2Z4x+8Wg34how86ztZQR5/rLeks9ouCWXBulBI+I7aDqR0pfxXFAEK2dSBGYfAnmWOlPFvxAztWddubJw2VFUBXnK4EQBy8mExPSq6RvEOxjKgDPMV+I7gTPP/npVc3DlyjaZIgT84mPep8ALiEOpAkEQwkEHeQQd6kxVgKIjUE6jpCx+dawIB2y2JFw64wcZd+npr89K1bsV2lF9e5uHxcidz/P71mnCLB75BBzZhyEEdd+lEcdhmsuLtoxqCY5Hr86XvCs2PWQT6GarxDhashtvrbmQYBiQdRI5frVXAcEsWV8eumw8Kgeprvs3xtcVYV/xTluDo0b+h5esUrftN4MbhtXbakme7YDWdCyn2GYT6UFE3eU8SuMcGDO0OFwVliveXGP+RMp32liIoLw5Wu3Vt4a0odzClvG3rJELG8hZ0qtewaraBDqzA+JQRoPKmv8AZSi/vDvzVIHlmP8AKiXMKqmfvEZ01YssCzT+yXZGzhQHb+1vkeK6+rHyWZyr5CnG0k8qF4N5imGwnhrztFb6mw7jzG9QdnEpOo51n/7Qexy3gL1oRcUQR1WdYHUVpN21zNDsadKmwPpXBB/9lKyG4mB9i8ccBxMbsveNYaBqVZokD1Ab2rZe0OBW4tq8CJRwQwjVXEe4+E/+IrNe0iL+9vZIFu5Kvh7wEeLcKW5a6A8tKm7I9psUubCOhuhCbgn+8TIczDXcE6AHYnppWw/9WsP7RZ6yrkGCe3OEvG53iPNogq+ZwQjD1MkMIYRJ3pMFlF3lz8l/U/Stw42mHu2gCqPbur3iCAVZlKk6bayGj/Q3Wsg4pgGsXO6I0YyF9ToVjqNNPSraW3K7eoM98wzwpsthSQqzLaADpHroBqdapMEvXCTIDQpc6ZBzI10jeT9KJYzA3GRMgDDWVBXPp/pnMdeQG0UNwfDjddrTBkBQkypVgQRpB1jbfeTVQwJLZkYAGTLfab9nT4Syt9Lovp+JlUAAH4SPEZUzv5ilVZ2Mz1pw4F2jv4bD38PAvYcM9oE/gY5gCAZ8LAE5T0MHel5rIO1HR35DnPvOBkVglW1NW7vFhaGxLcoO3rVe6Qo1PoKrG4BPgVs3+YGR6Qanw1c5aMJc6r5Y09neP3Lrqiuqk/5m0mdtqc8Rg72ZRcfNbIOYKCCT0/nWWdm7VtbwOIkWyNxOp5bVtnCsRav2/wCzcOAAD1HSeYNZ2spSt/KJJ1lxGN0G3MOzqV7w2lykLlClgeX4Yj3pI49hcTYsZlJJn+1Ped4DyzAOJEnlyozxbtJassys65lJBAMmQYIga0scX4pcxAja3vHM+tF0ldpbrj3gD7iLmC4c12CMqgmMzMFUfnp5A0X7RYFrhS3auWjZsoFXUgkwMzkBTqx+gFQdmbOdXEbEa+v/ABR7/wDySOUiJ/rzrQewh/ylC/pFNeCOPxWyPJjr8wKhucIu/wCQ+0H6A05tw89NK4Xhh3iu/ENK74j38K6RmUrO0iNvWiHZnjJw10MfgOjjy6+oppfhhbQqGHQiR9aoYvsiGBNsFG6Ekr9iRVvFSwbXkhxNCw18MAQZBEg0C/aBhO9wpMeJHUr7nKR75vpQ3sdjXst+63/CRrbJ2I5gHnH9bUW7diMGxmPHbmOfjH/PtWYlRr1AHvJiLhFAuIGHhDCR5Dei3bfBBWRlA8QIMeUR96C4UhiCKYu1T5rKEcm+4P6U4ci5ZaL4uplDC5luoFyjzk/lFMohlncMARPRtYj3pGuDWT/Omvs5jA9vJOtvQdcpkj6yPlRL68DIlWEMcBwT4bFDJrau6Ee0gH32NMfa/EgYJyo8QKnX1j86r8MnwkHWPtpUXbG//wDkuKYlvy1oKtuPMr2cTJb7gyec8qaf2e4nu7xg/GunqNf1pUtWyzZRuZj2E/lTNwbhvc4dMQSe9uNNsclVfxHqWP0o+s2+EVPrxHdGG8UEenM2Tg3Ew2k6jcU1YbHwIrLOD8UD5XBAMQy/167+Qptw+OBAryr76WyvE2rtOtoyI0XcXO1U8TeoW2PAFCsZxlcypPicxH1P0BoPnsbJ5gqtGcwunCrV8A3bSNrPiUH035Ryq/8Au0arlAHlyr3AXPCPSr+EhjHWr17ncKIC1yCTKWJwauviUH1E/es67X4A27i6QhnIYBIn4lncDymDHlWtvhsoNJ3aa0HUqefPoeRHpR7d2msGeM+kCMWriZddwKtzqXDC8ggXA6bFHkqR0nQqPQijOF4d3yE6pcVirQJUkc49DyiiPD+y8/G5LH8KiPqd/pWiX2qC0zrMhtsW8T2IzJ+84WURhJsklojeDOonb+hS/dsxo4j12r9D8M4aFtqkKIHLakztb2RVyzWwA/Nfwn9DQE11indZ8pOAY8lNdihemmKYrDlSI1UfDRB8NbayNGF0HVp8JHpyNc4jh5t32RhBB2pgPBntqC6kAiQa0r9QPLzCUabg5EUrtkqV5iIps7KY98PcW4Jy7MOq8/19q4tcPDQvU+/lTj2hz4XBXED5jlIJiNIPnQLNUrEIezFrdKw8w6mQdoL4bF4hhsb9wjlpnata4BhrOMw6M9qzIAByHaBtoZECNDWVYq/at3GBthhJkzz5x70Q7H9p/wBzcyua28ZuojmPnWvyUG2L+8J9inNlGZsozxvGw239aabfF7R3Nr5r+tZbhuA3LkmAsaeLnUlng4U+Mho5Db60B9mSd0lai7YxNXGPs8u7n1H61IcXaJ2T2b+dJHAMf3NwELmnQrEyOlXuO47DOfBY8fPK3h+2vtSRtfftC8fWM2aStFyz/tHGy9on4R86la9bEyoA8zpWUXJOyoB/CD/uk1Ddsud8p6DIh/Km1BiRC+kaO2/FcIbXgYHEIwNsoQSpBEyRoBE6UB7QdqBiMIlv8ZYFx0y/kTFC7mEU7oo/hkH5Dw/SqpwChhmYhOZiWHtzoqohIJ7EkD0E64ZdiZMDkTV/H4ovZyKQRmB3HIHaf60ofi8aWtJa/CjEgxqQev1+dUMtF8IFt0t7TovV/gWLFu8pJhW8Leh5+xg+1DgK6C0RlDDErNj4KxBgcj7EUq9teM97eZLZm2og5dp5+3L2qlw7j91cK1hVElfjmGCjSPPT7VLwPgme0bvfKpnRZiY6nkaSqr253SVXmLItNadWKkAMDtpEg70+8Yw0W7AUeFbYUe38iKGcUxKDChGPjJYCddBAOo8xAov2exi4m13LEZgoKE79P9wIoGsZiofHRj+gIDlT6wXhwVMgxRaz2hZIBBqlctFSQRBGlVrqTSRCv801FYp1DNzj1x9FETV+9ww2Ut3rhm6zfIRt660M7NugeW5bUa7T44NbX1NKv5XCKMCMIxIyY38Ex4ZRryozZuwdKyvgXG8kAmnPCcXUjQ0nZW1bQFtG/lY0PjCdCaWOOONfKvb3FQupIpQ7RdpJhUUkt8Pn6GoSu3UOB3A+AtSktwJQ4zdNtmu53VYIIUkSSCAYHRsv1p17H8WD2EMyYE1neNt3HtMl3wM2ign4jpGUSdZO39Am+FucPl7ZNywd4+JORJ6rIOvKtXWaUGtUHzD94jRegsIfozXkxmmlCeJYojWk7DdrUAktpVrAcQbFmFlLfNzz/hHOso6e0jzDgRvbVXzuif2vxIGNRspyhRJA0mSfsR86cLHGrb2SGg+HY+lVu0fZGLeZH7xASZ3ZZ3mNx7SPOlbC8Buk6OoXrMgjqBFPla7kUZwV4gl1fhHzDIMOcCw6hhdeAF1HmaL8Tsri8NiJIjuzEnkNeu5jSs77YcKxFhA5vNcsmAeWU8gQOR60OsdqG7oWmmB059KP+AdsW1tn/Uj8XW/GOPeA8dZyMVqujRvU+OxWdi1V59a9CmdozMt8bjjqNrPUJaakK19asFjAFZIIAm3tzCNmyBaEEeIeI8/T26VHbwRnaaY+znZhnBNyVU8uvtUHGuCvhzp4k5MPz86AmprZ9gPMzdXpbEO88j+IDuWoO1eXbXQz51aDmu3uCIKg/Q0wGMRxBn7v5amh+PtTaBAIlc0GJ3MbdQJHkRR8heRIj3qG/hSwOuaRBjeiLZgyRxEkCp8PhGYgAEkmBVwYYKYPL512rFSCNOhFaBb6QgEHXLRBIIggwQfKjd7gPd27V1Wz27iZpiIIMFdzJGnzqpjbhuOXcyxOponbx2I/dlsd2vdAlwT8WvQzt7UOxmwMS2BA2OMRU/CLS3XRbjFULDMQQIHXXSqeMu5jERFMGA4Stg2BdILXwSADICFTHzJiqtxX7yuJ3f4Q9/GphhbayqgKFY5iEGpYnZi0zI0kijHHey1zDPOHzTbGZeZKn76z86af2d2rjWgLhLC2zKpbVoBiJicsgkCnTF8KF7LrlYHQxOnMHyrFu15W8J/aOD7x+uoCrJ4J5B/iYta4k19c1xQj7E8mjn5VxeMcx8xW08b7F4a5aUIArgRmA39RWfcT7CXUJgqR61D21o+DxHaXFid8xNuuRqGCnkTU9jEvcUq8Bl5DaDsRS3jye+Kk/CYhtBpRPhisp8SnMfxTpFaZ0w8P37iY1JFnt1L2Qg71PaxtxdmNfESK+w+Fe4wRVljoBoPvSjIf7hGxaO1M+vY648ZmMetOb8CN7uyzBSFDL4ZPKdZ9D71UxfZMYTDm/duA3gy5EXVQZEzPxae3rXnC+NXr1wIxDbnaDHMadZiuqKKpsHpmLWMbG2/WDcZwy9++YUXbmZVvysDwlQQeZJzSII2pswDZlKmDDMpnodfrmqx2lw4CYe+oGW3cUk/6Tv8ASqmBf+1df8yg/KVpT8Qb03EYx/2K6uoIwI9Yq4rs33WMFpBFq5DJ0A5j2P0Ip+bs9agdzce0Y/iX5HX5EUvdusQ9mwt9N7TAHrlaB/uymgvC/wBogXS8eXQz71W2vU2gPXz6RulqrKwHODHG4MVh9SFup1Q6x5q0H2BNZ3jeKXMPfuXLUPhmaSoOts8wRuus+X2q52g/aUGQphwZP4yIA9tyazlbrAllYgmdQTrO89ae0OksILXAD7+8RbUCtfKhz/E17B8Qs42yySCrqQyncT/W9Y/eQqxU7qSD6gwftU2FuOnituVIO40NVrzlmLMZJJJPUnU/WtHTafwiwB4inU+avEria7t03Ijed6v8IYC4s9RVJ+XoKmwXxr61g2DKmegrPImr28VpVDimLXKZjbnVddhQbjG1YFde58RuzABgLiPE8OjQ3h1gMNfmBXiOGAZCGHUGRSbxv4x7/emfsh/hH/7p+y16o1bKQ2czzFwG84GJb7smob+IFsGR/XKr2FoRxqq7RxKIMy/wrsrcxeZ0cDnJmDVPinZvEYb+8UFf8y6r+op//Zt/hrfo3+40f4x/dv8Awn7VnN8Rtq1HhnkZxNRNNXZXu6Mw1bZYhQskmAOs7UTxMqxU6FPD5+HT8qgwf97b/wC4v+4VZ49/iL3/AHX/ANxrYtOcTMccQPxHChwXUAMNWA0B8wBpPlz+9XgsHEWMxIXvbYJG4GYTRnD/ABJ/EPvVDsv/AIm3/GPvVkYlCPpKgzZuzWLVWdF5ORrod9/em+zdmsv7Nf3zf+P51oNjYV5TWpstM3EQNSp/x+kK3L8Cl7jnEQqFjyBNXjtSd23/AMPc/gb7UGkb3AMvVWFBb6TI8ZeVmdiNXYn5mfzqxwvisEI20wDO3rQ196rLvXtwgIxMPec5js+JtgZswivhjkDBZ1bkKVrn92vvXuB/vF9RVPD4hN8b7kneduulWOD3+6uo3I6T6xUN7b2qu3w+4+4paysPWVh62KuDNXDLds3LJ2ZSy++/yb6MKS+F4/LdQNuPD9x+Y+tMvDP+n6H8qSLn9+P+4PvWDpByVj2rqBpJ+nMa+21nPhLiCJddJ02IP5Vh/E0y3CAwYDZhqDW4cf8A+l/Caw7F8/Wt74aMV/f36THYeUSurV1NQipa0pSdZq5Jrw18a6dOSKlsjSojU1naukT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7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Current Usage 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AutoShape 4" descr="data:image/jpeg;base64,/9j/4AAQSkZJRgABAQAAAQABAAD/2wCEAAkGBxQSEhUUExQWFhQXFxsbGBgYGBwaGBwdHB8ZHx0gIBwaHSggHRwlHBcdITEiJSkrLi4uFx8zODMsNygtLisBCgoKDg0OGxAQGzQkICY0LCw4NDQsLDQyLDQsLCw0LDQsNCwsLCw0LDQsLCwsLCwsLCwsLCwsLCwsLCwsLCwsLP/AABEIALkBEAMBIgACEQEDEQH/xAAcAAACAwEBAQEAAAAAAAAAAAAFBgMEBwIBAAj/xABAEAACAQIEAwYEAwUHBQEBAQABAhEAAwQSITEFQVEGEyJhcYEykaGxQsHRBxRy4fAjMzRSYrLxQ3OCkqIkUxX/xAAaAQACAwEBAAAAAAAAAAAAAAADBAECBQAG/8QALxEAAgIBBAAEBAUFAQAAAAAAAQIAAxEEEiExEyJBYQUyUfAUcZGhsSNCgcHR4f/aAAwDAQACEQMRAD8Ao4bB22PdXBKyRIMMpBIkHkdKP2ewq2WN23iHNphPdRlJO+rqQSsyYgb0qcIxc4nEJOq3rhHoXb8/vWrC6qYYuxCoBJM8qwq0wWUyFdgMAzHP2hcFZWS5bX+zbwlRmLK++pJJII222I8yBw/DHtob1wKqrsH5+3PXkd6eOMdoVYstkZww+JhAnyG5oC5uv8Tt130+mlMpaVXbiR4hbkxn/Z5wT94RsRc8WYEJO2uhMfSl/i3CilxkI1UkVf4I1+yQbd24sdG8PuNj70S4ziO/ui6wAJjMAIGnMUgyOHZ8zV0+qrfFZGJzgOxlu5hgXXMzCYYkekEEFT6zWZca4WbFxkIIAPPceRj7jQ76bVvHEuK2rSiSBpoBvWc/tGVL1pb66EET6TGvoTQvh2st8Xa3Rh9Zp1NZYDBEXOCcELLNwAWmKkGASY6EbCNCKchwR2ZXDSRBUiAB0gRH0rNcDxFrLTbJUc4Oh9RsaY+E9ubtsZSqNr5qNfmB9vKti2l2OZiHJj9ZwVz8SoY5nQ/SKjxfBrp+B7S6bMpP11+1DT2xVQe+s3EaJAEMGHVTIBH61Sb9oFgmBavEnQSEj/fSooJ6EqAZHj7WJtE50RlHMKCv/wAQR71SGOtto6R5rqPkdfqanxPbwBios7cy/wCi0t8T7TG6dLVpPMA5vnOtEXTMfSWx9RD4wKsMyEMB03HtuPeiS3LRskvb/tlEAiZIgmTGgHWfbekzCcWAOuh6qf6NMVnEi8jajMBO8BgPz8qG9bL80qVx1KtlI+R+1Vb3OiNq316H7Gh1+KkdzpBjOIeEIsggDb0FDv3plbRjnOw1kk7fepLwkkgb018JtA2bTsitkBKlhqMpOx3G30psgIvU7IEX7txrTqmeXX42XTxEagEchzJ3M0e4flupmnUaN6/z3pSLyxY7kz8zRLgfEP3fEKW+BvC8/Q+x/OqWVZHHc5hmNNjAE7D32+tXbXDF/rar2Wd/+Kjv3gqksQqgak6ADzJrPwTByPKqbClXOGuXI2DsOmsmfrXOO7Qi5c7u3JtmATOWdRzPwr5nerXAMNbyCLqmddfCf0PsaN4ZRee5cDE6wXChdOVpCDxNz8K6kdZO3vQjtTxc3rgm33eSVCwQYmQCp2bcnrPpWi9l7AW+oCTrJJ2EazPqB9Kr/tE4bbvX7DPoPGCY+IDLCyCI589JqtVqh8tLTL7N0U1cH48qWTYuIDbbfrPXyI/Kl3iHDzbcruJ0PUcj+XqDUxwZLK65ArATlYiI0Mh4k+kjamrArDM6W7hUzlPWq2GLgi3JuM8gKzHKo6xOhiT5U34HA4O5lUhARpo8E/IiTTPguz+DtnMbQBIidTPzO2m1AF4XjEjEQeHJcw1wBwQCSA2wbKYkeVaTw/Gg29Ygaz001qv2r4OL+Gbu9XTxp103HuPqBSdheL//AJnBOy6+mk0u2X59ZOOZFb4U64sXlOZbjMW5ZS0nbpNX+03GmxEWhpaTkD8TDQn7xUuEvaeVVMVghmldB06U13zKGU8LhZ0opZwennXmGsxV6+mSBzImoJxIkKCPCPehuP4gA+QHT8RH2rnjnFO5SFjvG28h1/TqfSlS3iDOtR4ZIj2kqGd7QzexRO5JioeLYnvLC2VIknnoOtVu90oNjsb4ogMPPrXVUZYY9OY/qbsIfeUGtkNBBmYjnUthFbQsFPUyR9ASKit4lg4fcjr6RUWla+DMiErV5rJ0K3EGhEEpr6gQfSpeH2Mxa8YCqSYBG/IRMx57aUS7PcVsWBPcNcMQSo1PXc6e1VOIXkkW0HdqxzOCdV55Z6gUtuJJGMe84SThfDu9R50BZczfiA3yqCNzG/8ARIJgcmlsBPQSx9WOp+3kKG4fj/dXcwE29AyjmBtB6jl/Om3A3bWIXNaYN1A0Yeqnb7edL3l15I4lSSIBv2WOjeMdG1j0O4PpQq9Z7sMyzKuNTzBA0jbc7063cDzGvoNf5UOxPD0IKvIVum+m29US7b31OyWnnDMWt4Bl3iGHPUUC4liBmKjedf0q21vur2ZP7MBBljUnlJ8zGvKg2LwroZYb89wfejVopfIMnEmtrT9wrimHOAa1p3q2bm+hkhjp13rPuFXWW6pVQ8fgIzA+oprxSWEw9xhbhmXTOTIJ6A9Catc+MAiVIihGldYjUA1421eFtN6L6y0b8F2tcW1BRGhQJ1mRpr7ihXEHbEkm7dLH8CEZEU9YUmSOpoQA+RckzMADmSdB56mrYYqzW2jOu+UyJ5ieo29jQNhXJWSV2yHCqEt3XaQUQKBt43bTY6wBPnTlhL91rVtboj+znOUGRFInxTCzrprudRQzgVy0GhgGNwGVaAMykZJJ0CkEyd4GlV+L428Tcy3QUDT5MQBshGp0G4gaUKz+o2Pv7zIj/wAJ7QWcHYe9dPxkZQqQ7AjSOgJB1OVZBidKDcd4m2KayWAUQxC66Tk0J5mlvgPDyyNfeXZyQoYzmC7k+Uwo6ZTRrjK92LR5mflAIoNihW2j74gyecRi4TZsva7u+qG0snM5OYE7hYEjXzoPxvg2GCk4a7P+lpkfwtGvoaWOLYu5mS4jEMDGVScx23A0gxzpmwtl7ttbhhSwBiCYnkdqqysgDZ7nEkRVUNJU6MNKbezPHnw0W8SrNhrmk75fNT5c1odieA3XYNmX/wBSv1k0UTFfu+FZLlsXB03XXnrqKliGH1kjmHrd9luEW3D29CjgyCDt78jS1b4aFxwt3FHdXcxKn4YIaR7H8qt9nLDWmR1ObD3dI5ox2nynSfMV329uhUS6JBQkAjfxFR/XrQVBDYHrJHMHcMuh0VhzANEGUbHaD+v5UC7IvmtgdCR+f50x47CN3bZRJKOAOpKkD6mnQnJEgiS8Pw06nbkKodrOIjDqHIJJ8KryJ31PIUaweHNq0ikyVUAnqY1pa7Z2u8s5RJOdYA6kx+dK1vuuGepbEQM73rjMz+NtdRpOkCBsOQjaiWHw+T+9E3P/AOYO38TD/aPmKmXDrYEIZvHQsPweS+fVvl5y4XDTrppz61o2OD11LeIV4BnJUupBS3GxAEfWZ+tSjghvMcoh2EDQFRymNI0G+tE+H8PzkAD60z4e0LSwBLbf0KXFhB4lC7HuY1jMK1m61q4IKNDRr7g8xzFQ3Gk8umgj7c6J9q76vi7rIZEgSNiVUKSPKQaFKtaa8gEy8t4O01xiTqqjM55QOXvEVBfuFmJO5M/OigxKJhcinxu0v/XSAB70Ke3AkkTMRz6z6VVDkn9J04arfDrbFhlJU9QYIHqKjwyufCuzmNdATyEnSaL8Hs6eZ/L+c1W59qmSBkw7a4zctgSS4HNtW/8AbeaLWbiYu2SkC6I0mJPT1O1LDIWIUDWtN/Zl2aFubzrLEeEnfzjp61i6ixKk3HuNV0FxnoD1lHsfwLvARfstlvB7ZzKRAVZUzHh8UwdPtQDhd67gMSAbV0YbMQz3bJAE6BgxHhA0PnqY2jerdgVxfsacvOlV1zKDleD7yvhIeMxIv8Sa4hVDlPMLofpSvicJ4i34jz5+9PPE+EK0lIVvLY+oFLPfI7NbzDvFMMB8U+a7+9Eq1IuHB6i92nevuKWP4SjA5kWeqgI3zGh9waX8XwcrqkuvPTxD1HTzGnpWj3eHULxfDDuDBFMpey8ZgA2O4rWOHXVZVtmHVc0jWC0x7xJ8gKrcUwCWHi2WMASWicxmY022Hzpw4bhFDO7XrdgBYbw7zpIA51Jx7G4W3ZYpb7zvNA7KYJH+qI0I0UHlREuctj0mi5rYBk7/AI+x+8TrNkNGseKOXl+fMn0o1Y7O2iYbFJm5rZRrreepgT6A0CwzsCCIMdRofL0NF8Fjgq3IsFHIjOpmAdyBvBiJFWckdQZVkHm498fZhvG8QwmEyW0fOwESpUkADyBCsTyI66VRxWIsMDeJu21JAJYrcXNHXNMwPkBS+/C3JhEZjEwFMwdvDEkVXx94WUTC3AJRi9wST4mGgJHwsqmI1jWelctQbgHmCesL0cxowGFzqw/fFAZpUgEIfJpMZwNpI258hGK4nctzbW+SsnUb/Pf5GgLAg+FzGhg7j3G/rpU9zid4CO9ePNifvRRQM/WVJMs3LxZQGulhJMTJBOmuYSfSaIpw5u6TLmctJOUEgDSAYmDMmOVB7OMuOVXNmdiAJVSBPqPpRzF4W7Yu5CxMwVI0kHyGgqti4IEoY69n7EYVUYQTm30iSY/WoOPcMbEobQMZxAJgBYdWzEnl4ek/OrNrDeHKu4HxEDf1INffuELBuGeeUQD7Gazi/n3CSOIo9mbBRNeZzfP/AIp2tXVHdrpmYE+cCNfmQKWbWFKkp/lYx/CdR+dWeC4nPibhkkJbCj3Ov1H0p13IRjOHcN4pzypY43isqkD4joOvmfy96McRxMdaWcXbLvtIGn9e9LUrzkyGgu3h9dtaNcM4UX22G5olgOBc38Kj6+Qok7wIQQoE6CT9NaabJlcSO2i21CpvzPM0mdqu1Qg2bDSxkPcGw6hT16t8uomv9pzcvm0EK2yCpkQ5PWDtz8PPn5LHEuDNZYKRmB+FgNx+R8qPTWA3nlh3zBB9qsPbynXfmKtHhd5F7wI0DnGvy3iqCingQ3RlwZ8RRsFMQs3myOqhQ8dNPEBvPXeh+HsVbFmFboQf5fWg2OMjEL4R25lJgIjKZGxDGPWCNvlRnBW8pETlIlSec/mNqE2BNGOGNKFDsDp/L0P3oeoPEgLkAxy7E8F75zcceAH5+Va1gAAABoBpSR2LIXDIB01PU01WMRAkTXkNXYWuOehxNrwsVKBGmyulfYq2AJodgMWSJNWMVipWNq0lup8AgjmZhrYPBl5NTWU/tV4VlZMXb0MhHgxofhPsdPcdK1S48zSd21uL3D5tQIaOuXxflWdo7DXqFI/L9Y8U3VsD9IjcN49dsoDduow3CMZ08+atMQOeamPhnF7WKgKYc/hPP+E8/vSbxfHi5ev4i0WCdys6QwYtbHXXReR50W7NIrYc3XQG3bYk+MozOxmVYAkROwNb1yqE3njqZSUtccLC/FeFFgwEaj5dD86TRZx+FYlSxRviCeJCPNCNflWjcP4tZNgvevIuUx4tHPTQfGfNQD5c6TMd2mUO/dqWQnw59I+WpE66mpoJx1kGVcWUnYZDweyDcmFVwJyE6e3Q6GVO30EGP4qjOSSF6ZSJB5n3jUbH2FU8Tx24zZhlDdQon5mTVWzcvO0JMnkgy78zlj50UU+beYUatthVhkSa9em2zq4W4plWAgn/AExuCfl51TNxL3ivo3eSDnWAXHMNOk9G1PrTDg+C393uuPLOf1qzxjAnLbzEsRIk8wII9d6t4wU8frBUgOdvrEzDWHc5VgH8IJg+knevC52bcHb9elFsdhbbNKHK25XUR6Tyrw4DIi3sQxIbREkd44HPbRfM+wo4tUzmXAzJ+E8HxCFL1m0bg+JSg7yPJgskH1ini7wxsQbN26rWgmrBgQeXh18xS9jb920tpRCKxVWywHJ1nx7jTLt1NUsKMcmIa3ae6+UgMYa5b21mQREyJ8qTcNZ5sgHmDmgPiANtfShuI4mRyI9or5OIPasm5eGHzpOdVfKd4EAk6xJOo5ACvk7Uq6/4YkdW8I+sk/IUotRPQzOnnaC+JY2wshYMGY58un50F7M3Ye55qPv/ADqzwa7ZJuQCty60uH5DKRIPT9aGYlhgb5VpuEoYCcyNT6ARv9KaIL5Udy5HqOodunMygx4mAEmJJotZwCWy1xgACfAPKdDrS72etd4FxuIY6eK1ZHwDWFPVjvqdNaVu0Pa3FPdcN4BJ8C6COXiEMRHQii00nOB3KkR+4pxm2HCu/iYwEGp+XL3pb412qKymH32LDl6HmfPakeziSzGYEyZ1qT94G0j+vOmhTg8yNssW87SRJjUkax1J6etNnBMQ72VLFWCkgEbx0PXWSNOR60o2TvlmSIIHMHl6Gi1/hl7CsWtEwPjX06jYj6iovXcMZkERrK+lZxxTDql51X4ZlekHUfp7U8YjGzZVl/6gGX33+0e9U7nZ/vlXUhx+ICT56SJ+YpbTv4ZOZatMDJivhmjQ78vOj3BuEXcU4t2ULHn0UdSeQp1wX7LMNdtZjibpIGsBFI9VIP3rQOyfA7WDsLatiY+Jj8TN1J6/balNV8RrUeT5vyImknC89TP+HfsjIBa9iACRsiaA9cxIn5Clji/ZJcLcLWsSLu8goV/+sxB+Qr9DthRcEESDuKQu03YlSSUbL5HUUuuq1A87nyn2EmsVMNp7iv2Q4nlthDIIMbaa6g+e8eoNNtjHDrWVYp2wl5lPIwQDp6jzovhONlgCrBh5bUHU6Ped69HmaNFqldjdiahh8cANDX13iAOxikG1x5udTDjhNJfhnEN4KZzHG9jNJmlTtGtzEq9qyhuMVMgEDTQHcgc6rXuKMdp85OlM37P8OWNy4dRETRVQ1ef1EpaAtbTK8LgCqYq1c8DhApkGFkjU6TAGvpVa3jWW2lgkZbRYabEzv5zyrTO0QRMeW0BZQCToJ0iT6T86E4u9hLfiN1LbaiU16TCwQDtMDpW1TcLkyR7/ALTFLNpn4+kVbXBL17xsCg/CDpp71OnZNtzcEeSk/mB9aaOM3hhbSXbhDI5AB/EZEgiBDCOm3nVaxxFLgORwR5cvXmKuWYDgcRB3ZiWME4fs7aXeXPQmB8h+tEERUEKAB0UR9qp3eOIWKIrO6/FAyqvqx8xyknzqLD8UvLdYPbXLlzf2ckwN4LRMTqNOR2rijt80HtMP4fh7sudtEEjTVjAkgDrHX60Fxzd42ggbKPL1pl7KY1b6XUUmdGAIiG/npQDtRistzxADTpGo0Pvz9CKHdSwwRNL4cawSCOfr/qL/ABvCNZdA8S0kQQT66VWHgbM1lbkSDnLGPUKRHvXVu6l68iOWAZgJHKurt/vALg+IaMBy8x5UdAwUBpTU7fEO3qE+F8TuXBdW2qo2UFRbGvRozZjmIjXc0PslnuL37XWt6A+IyAOQzaadK94Rbm6EL93nDKHmIYqcpnl4gNa94hi8WrBcQ13MpkC4SRpzhtCPmDVcDJAi5HpJu0eCsZ7X7s5ZNTcDSNQVyxoJ50Z4NhmxblAQgAJJ3byjluarcP4rdfxWbOETIB3jXAADO0D4uWyzTCnbW8if3WHYzACM4+hXQVB37QB/Ile4t8T4vZBNlw+dFIFxDoM34WE85G2u1Q2cZYQNeut3rOuXVA2URqBPKNOQ5UrYbAlpdnIIKsZnUGf0/wDoVeXHEWxb0yhi3nPrTBQDgHMJkjgyS/2rv3XCqf7IOIVUEhRprlExHKqHEkbEXc1tHIgLOUxpP60StYhrqlFIDDYbT+VAsQ7WyVaZB1HQ0WvvyjBlDycyzi+EMhChWYx4iFMT0GlWOHdne8P9pFtRuSQrewP50FuYpjtA+pqFLLNv9daNtfHJxOhLhtx7TF7YRxbJ+L4CAdDuDvBEUV4Vx1lLG+ZDuWkbqWMmPLUmOXvQOyuUR51KUg6FZPUzVXUNwZOMzQlum/lbuTbQeG2SCAwhfEAQI1nYefOmHhnDLrKe5tNcjQkQNTyzMQBSVau4kXcLm7zKy5bjgh0cyYgqSANgNjWqW+2dqzhkyQzAEELsCpKmY21FY+psNOAozn/MNTUbOBFzjXA8fh7D4i6bKW1KgIjMz+IxqSoG55U7dnsbmsWydyoP0pBxfaB8eXtXbmRWU5RMJmGqz5SN6v8AZzjEW1EggKB6QKztcWsUHGCJqU0gJsP5zS8PjgKH8TxYaZNA14iDqDVDFcUHWKANTY6eGepTwArZmfdv7EYhiOYB/L8qQ8PiHtsSjEan0Ptzpx7b8TVmEanUUmZS2pr03w9T4IDCKal8MMdw5w7jVxzBCnTeNaNWsQ/IAUtcEAFyOopz4dgyzACTNLawJW3Uf0Tu68mXODcJuYhwsz9hWyYHDW8PYW2nIanqeZpW4HZWyoA35nnRZ8XpWI2s7AEJqUZyB6TOu2eJJxD+tIXFMOssZgsBA69deW31pw7Tktff+I0Du4DNcW46hraL4lLhJnNEk6hZ0kdK1NCdgH5RTXfLz7SnxDhbjDo3iJHiKyxCKwEAAkwAIJ82NDMB3iuO7bKx5j6z5dZpmxPbRhmRsOpBJBFtoWPXK2bn5V9gsJadg1pGQMPFmMwJ5RyIAPyrRV3C4cdzI59ZYwdqZYgSecRmMAZiOulQ8bvmzb71TBVhr66ER0IP2oo9sA+EeHb/AJoJ2sTvEW2rKDOY6kToYExHM7xsKCnL89So7ln9m/Hcl8IQMpJPnHQnoOXrTB+0PBFvGqhmJBXQDRtD9QvypDs8Hv4O6txgTbDKRcX4SCAT6bka9K2HBxcS2WElTB6ciPtNEvsCqzDnAzD1LusC/UxFwvYfELFw/EBIhcwHkIO8da7PYzEEtcti0RmLZA0N8jt6TWxWmUJLQABJPlQ6yq3XNzKBOg6x5+dYJ+I24ycTT8Cps+XqZZw7hbtdUX7TLmaCrWzlIMiQ3MgmpOBXmUixfZbloEgpcWQOhUnUa9IrXWwUxQTj/Z23dU5h4v8AMNGB9fyqw14PzCKvpwT5TBWE4dhIgWLa/wDiCfmdapcT7K2zqngPlqPkaDPjrmGud3c3HwtsGHL3ozw/jwbn7UzuYcgxQqQcGZg7KCc2pKquRDoAMsAudB8PIHntVPGWHb4VCeQn7nWruKKWtDJPQVJaxtp4kx66fXatlSQMgSrOTzFyzmVpXcU4WMNaxaB2UtpBI/vF8jtnA89ehodxDg5M3Lck7wNtOlVOCcVazdzNqraNp9amzNi7k7E4HM64j2aZPFbYOvLr/wA+Rg0FyEGDoR861z90W4MymCRuNj6jY0A472Xa4M6gZxzGzeRnb60KnW54edEzB6tBGbTmY+R60w4XgtnELFvMlwDWTM+cc/aKA2kKP4gQVOoOhpyw2BOZXXQiCNv12q+ocqRgyCZzwHD31buVvWkyiO7uNvrIIHudV1jQ7QBuK4niLJvW8qqpMMoUELrIgjkTz2M1FxbigN1rly2rFQVtqfhBnQmILRB06mgq8TbMG56z5z9I8tqhaS/LAH/sIjMDkHEu4bBXsS+VAWJ1gdB9KvWsY2D8Jzqf8rCD8jypm7CcUsAFAoVn3I/F5AnUR/lox2m7OpfXxiR+Fx8aenUeR/nQrHVjtYcSy3tWcxXs9slI+KD56ffSqXEu1UjwmT5VR4v2TexALBp1VoIVh5E7HyqjgeEs7SRKA8vxeQ5jzPL1qV0WnXzCGbV2FeZd4bwS9jjnUeEfibRZ6DSSfQesVDiuGtaYo6lSOR/LqKYh2ya0O7t2ECroArEKPQR1qtiO2YcRdsKw6b/c6UQPYOl4/wARYkscxe7nKQw3B01p/wCynE0YTs43FLCYrC3Imzetg7REH0kmaN4TsheMXMML6nlntEfXmP8AxpTWFLFw/Bmjo2eo5HIj5axgjeK8fiKgHWk/FX+IWFIu4WQPxhXA+Y/lSxxDjF9oGiAiQFmSPVpmsuv4cXPY/WalmqpUZ5/SMnaHFopLSGY7KD9+gqlw/s7cv4YXA8NebQEEqcpM5iolT05aQdxXX7OEw1+8y3rTswXOXZ2ZdCB4gqyq6jxEnzgU8Ye7YU3bOHcEq7XFUCFAMSqnYiToRpWhs8AbR3MLUXm5s+kSk7FrYU3MQ4cgeG0pIBMwJO5EkSAB61d4dhiq/wCphPoB+v5V5icSL39tdYgg6rtlUbqBuWka0q8S7TtcY90MoJ3PTy6Cip4lvEUIMbjdSUshpuXHG3Ibe29VOM9zh7uVh3jBQxynQTOh0kmNY8xQrsuysHu+PvVMAmCoJB1nckAfUVFxhFVyzOAXBJBksSZkwBzOusbmrFQG2+shRzzGA9oLaAW3QorroCsAq3TkRRfhnFwlmxLgyQp/iQEH57+9Z1iuLM1tbLsLhAGVmXKywducGND7cxUGExjKSpJCls0cg20/LSobTZrZfrGtOwWxWPpNd492iARbSnVyM3kJ296YOB3wQDWLveLeImT1p57LceGUKxgjSsTU6TZWMcze8rgges1O3fCxOoqlxO6GzQNIoVZ4kCN69xOMAUmk3ucps9O4qNKVbJid2g4YMS6KxKkH4hvsf0Fe8O7K+CLjeOdHXQxy33ongYe4bhPhEx5k/oPvXfF+NLaQnpyFaNBsCBJl6jG/AmLYnEFmLGJJmq5dq4s3OrA+2tW3IS2LjJmRmyjUgHST8hHzr1GQOMQG0yOxj7tucjsAdxOnyOlFV4ApCkOxkcx9oO/zoevGlUSli16tnY/7hXJ7WX9IFtQDqAu//sTHtVGRz8vH6SCsZuyuPa0/7vdOo+A8iKeMOwNYzi+L3HYEXGIBBWQoIP8A4gT+daP2Z4x+8Wg34how86ztZQR5/rLeks9ouCWXBulBI+I7aDqR0pfxXFAEK2dSBGYfAnmWOlPFvxAztWddubJw2VFUBXnK4EQBy8mExPSq6RvEOxjKgDPMV+I7gTPP/npVc3DlyjaZIgT84mPep8ALiEOpAkEQwkEHeQQd6kxVgKIjUE6jpCx+dawIB2y2JFw64wcZd+npr89K1bsV2lF9e5uHxcidz/P71mnCLB75BBzZhyEEdd+lEcdhmsuLtoxqCY5Hr86XvCs2PWQT6GarxDhashtvrbmQYBiQdRI5frVXAcEsWV8eumw8Kgeprvs3xtcVYV/xTluDo0b+h5esUrftN4MbhtXbakme7YDWdCyn2GYT6UFE3eU8SuMcGDO0OFwVliveXGP+RMp32liIoLw5Wu3Vt4a0odzClvG3rJELG8hZ0qtewaraBDqzA+JQRoPKmv8AZSi/vDvzVIHlmP8AKiXMKqmfvEZ01YssCzT+yXZGzhQHb+1vkeK6+rHyWZyr5CnG0k8qF4N5imGwnhrztFb6mw7jzG9QdnEpOo51n/7Qexy3gL1oRcUQR1WdYHUVpN21zNDsadKmwPpXBB/9lKyG4mB9i8ccBxMbsveNYaBqVZokD1Ab2rZe0OBW4tq8CJRwQwjVXEe4+E/+IrNe0iL+9vZIFu5Kvh7wEeLcKW5a6A8tKm7I9psUubCOhuhCbgn+8TIczDXcE6AHYnppWw/9WsP7RZ6yrkGCe3OEvG53iPNogq+ZwQjD1MkMIYRJ3pMFlF3lz8l/U/Stw42mHu2gCqPbur3iCAVZlKk6bayGj/Q3Wsg4pgGsXO6I0YyF9ToVjqNNPSraW3K7eoM98wzwpsthSQqzLaADpHroBqdapMEvXCTIDQpc6ZBzI10jeT9KJYzA3GRMgDDWVBXPp/pnMdeQG0UNwfDjddrTBkBQkypVgQRpB1jbfeTVQwJLZkYAGTLfab9nT4Syt9Lovp+JlUAAH4SPEZUzv5ilVZ2Mz1pw4F2jv4bD38PAvYcM9oE/gY5gCAZ8LAE5T0MHel5rIO1HR35DnPvOBkVglW1NW7vFhaGxLcoO3rVe6Qo1PoKrG4BPgVs3+YGR6Qanw1c5aMJc6r5Y09neP3Lrqiuqk/5m0mdtqc8Rg72ZRcfNbIOYKCCT0/nWWdm7VtbwOIkWyNxOp5bVtnCsRav2/wCzcOAAD1HSeYNZ2spSt/KJJ1lxGN0G3MOzqV7w2lykLlClgeX4Yj3pI49hcTYsZlJJn+1Ped4DyzAOJEnlyozxbtJassys65lJBAMmQYIga0scX4pcxAja3vHM+tF0ldpbrj3gD7iLmC4c12CMqgmMzMFUfnp5A0X7RYFrhS3auWjZsoFXUgkwMzkBTqx+gFQdmbOdXEbEa+v/ABR7/wDySOUiJ/rzrQewh/ylC/pFNeCOPxWyPJjr8wKhucIu/wCQ+0H6A05tw89NK4Xhh3iu/ENK74j38K6RmUrO0iNvWiHZnjJw10MfgOjjy6+oppfhhbQqGHQiR9aoYvsiGBNsFG6Ekr9iRVvFSwbXkhxNCw18MAQZBEg0C/aBhO9wpMeJHUr7nKR75vpQ3sdjXst+63/CRrbJ2I5gHnH9bUW7diMGxmPHbmOfjH/PtWYlRr1AHvJiLhFAuIGHhDCR5Dei3bfBBWRlA8QIMeUR96C4UhiCKYu1T5rKEcm+4P6U4ci5ZaL4uplDC5luoFyjzk/lFMohlncMARPRtYj3pGuDWT/Omvs5jA9vJOtvQdcpkj6yPlRL68DIlWEMcBwT4bFDJrau6Ee0gH32NMfa/EgYJyo8QKnX1j86r8MnwkHWPtpUXbG//wDkuKYlvy1oKtuPMr2cTJb7gyec8qaf2e4nu7xg/GunqNf1pUtWyzZRuZj2E/lTNwbhvc4dMQSe9uNNsclVfxHqWP0o+s2+EVPrxHdGG8UEenM2Tg3Ew2k6jcU1YbHwIrLOD8UD5XBAMQy/167+Qptw+OBAryr76WyvE2rtOtoyI0XcXO1U8TeoW2PAFCsZxlcypPicxH1P0BoPnsbJ5gqtGcwunCrV8A3bSNrPiUH035Ryq/8Au0arlAHlyr3AXPCPSr+EhjHWr17ncKIC1yCTKWJwauviUH1E/es67X4A27i6QhnIYBIn4lncDymDHlWtvhsoNJ3aa0HUqefPoeRHpR7d2msGeM+kCMWriZddwKtzqXDC8ggXA6bFHkqR0nQqPQijOF4d3yE6pcVirQJUkc49DyiiPD+y8/G5LH8KiPqd/pWiX2qC0zrMhtsW8T2IzJ+84WURhJsklojeDOonb+hS/dsxo4j12r9D8M4aFtqkKIHLakztb2RVyzWwA/Nfwn9DQE11indZ8pOAY8lNdihemmKYrDlSI1UfDRB8NbayNGF0HVp8JHpyNc4jh5t32RhBB2pgPBntqC6kAiQa0r9QPLzCUabg5EUrtkqV5iIps7KY98PcW4Jy7MOq8/19q4tcPDQvU+/lTj2hz4XBXED5jlIJiNIPnQLNUrEIezFrdKw8w6mQdoL4bF4hhsb9wjlpnata4BhrOMw6M9qzIAByHaBtoZECNDWVYq/at3GBthhJkzz5x70Q7H9p/wBzcyua28ZuojmPnWvyUG2L+8J9inNlGZsozxvGw239aabfF7R3Nr5r+tZbhuA3LkmAsaeLnUlng4U+Mho5Db60B9mSd0lai7YxNXGPs8u7n1H61IcXaJ2T2b+dJHAMf3NwELmnQrEyOlXuO47DOfBY8fPK3h+2vtSRtfftC8fWM2aStFyz/tHGy9on4R86la9bEyoA8zpWUXJOyoB/CD/uk1Ddsud8p6DIh/Km1BiRC+kaO2/FcIbXgYHEIwNsoQSpBEyRoBE6UB7QdqBiMIlv8ZYFx0y/kTFC7mEU7oo/hkH5Dw/SqpwChhmYhOZiWHtzoqohIJ7EkD0E64ZdiZMDkTV/H4ovZyKQRmB3HIHaf60ofi8aWtJa/CjEgxqQev1+dUMtF8IFt0t7TovV/gWLFu8pJhW8Leh5+xg+1DgK6C0RlDDErNj4KxBgcj7EUq9teM97eZLZm2og5dp5+3L2qlw7j91cK1hVElfjmGCjSPPT7VLwPgme0bvfKpnRZiY6nkaSqr253SVXmLItNadWKkAMDtpEg70+8Yw0W7AUeFbYUe38iKGcUxKDChGPjJYCddBAOo8xAov2exi4m13LEZgoKE79P9wIoGsZiofHRj+gIDlT6wXhwVMgxRaz2hZIBBqlctFSQRBGlVrqTSRCv801FYp1DNzj1x9FETV+9ww2Ut3rhm6zfIRt660M7NugeW5bUa7T44NbX1NKv5XCKMCMIxIyY38Ex4ZRryozZuwdKyvgXG8kAmnPCcXUjQ0nZW1bQFtG/lY0PjCdCaWOOONfKvb3FQupIpQ7RdpJhUUkt8Pn6GoSu3UOB3A+AtSktwJQ4zdNtmu53VYIIUkSSCAYHRsv1p17H8WD2EMyYE1neNt3HtMl3wM2ign4jpGUSdZO39Am+FucPl7ZNywd4+JORJ6rIOvKtXWaUGtUHzD94jRegsIfozXkxmmlCeJYojWk7DdrUAktpVrAcQbFmFlLfNzz/hHOso6e0jzDgRvbVXzuif2vxIGNRspyhRJA0mSfsR86cLHGrb2SGg+HY+lVu0fZGLeZH7xASZ3ZZ3mNx7SPOlbC8Buk6OoXrMgjqBFPla7kUZwV4gl1fhHzDIMOcCw6hhdeAF1HmaL8Tsri8NiJIjuzEnkNeu5jSs77YcKxFhA5vNcsmAeWU8gQOR60OsdqG7oWmmB059KP+AdsW1tn/Uj8XW/GOPeA8dZyMVqujRvU+OxWdi1V59a9CmdozMt8bjjqNrPUJaakK19asFjAFZIIAm3tzCNmyBaEEeIeI8/T26VHbwRnaaY+znZhnBNyVU8uvtUHGuCvhzp4k5MPz86AmprZ9gPMzdXpbEO88j+IDuWoO1eXbXQz51aDmu3uCIKg/Q0wGMRxBn7v5amh+PtTaBAIlc0GJ3MbdQJHkRR8heRIj3qG/hSwOuaRBjeiLZgyRxEkCp8PhGYgAEkmBVwYYKYPL512rFSCNOhFaBb6QgEHXLRBIIggwQfKjd7gPd27V1Wz27iZpiIIMFdzJGnzqpjbhuOXcyxOponbx2I/dlsd2vdAlwT8WvQzt7UOxmwMS2BA2OMRU/CLS3XRbjFULDMQQIHXXSqeMu5jERFMGA4Stg2BdILXwSADICFTHzJiqtxX7yuJ3f4Q9/GphhbayqgKFY5iEGpYnZi0zI0kijHHey1zDPOHzTbGZeZKn76z86af2d2rjWgLhLC2zKpbVoBiJicsgkCnTF8KF7LrlYHQxOnMHyrFu15W8J/aOD7x+uoCrJ4J5B/iYta4k19c1xQj7E8mjn5VxeMcx8xW08b7F4a5aUIArgRmA39RWfcT7CXUJgqR61D21o+DxHaXFid8xNuuRqGCnkTU9jEvcUq8Bl5DaDsRS3jye+Kk/CYhtBpRPhisp8SnMfxTpFaZ0w8P37iY1JFnt1L2Qg71PaxtxdmNfESK+w+Fe4wRVljoBoPvSjIf7hGxaO1M+vY648ZmMetOb8CN7uyzBSFDL4ZPKdZ9D71UxfZMYTDm/duA3gy5EXVQZEzPxae3rXnC+NXr1wIxDbnaDHMadZiuqKKpsHpmLWMbG2/WDcZwy9++YUXbmZVvysDwlQQeZJzSII2pswDZlKmDDMpnodfrmqx2lw4CYe+oGW3cUk/6Tv8ASqmBf+1df8yg/KVpT8Qb03EYx/2K6uoIwI9Yq4rs33WMFpBFq5DJ0A5j2P0Ip+bs9agdzce0Y/iX5HX5EUvdusQ9mwt9N7TAHrlaB/uymgvC/wBogXS8eXQz71W2vU2gPXz6RulqrKwHODHG4MVh9SFup1Q6x5q0H2BNZ3jeKXMPfuXLUPhmaSoOts8wRuus+X2q52g/aUGQphwZP4yIA9tyazlbrAllYgmdQTrO89ae0OksILXAD7+8RbUCtfKhz/E17B8Qs42yySCrqQyncT/W9Y/eQqxU7qSD6gwftU2FuOnituVIO40NVrzlmLMZJJJPUnU/WtHTafwiwB4inU+avEria7t03Ijed6v8IYC4s9RVJ+XoKmwXxr61g2DKmegrPImr28VpVDimLXKZjbnVddhQbjG1YFde58RuzABgLiPE8OjQ3h1gMNfmBXiOGAZCGHUGRSbxv4x7/emfsh/hH/7p+y16o1bKQ2czzFwG84GJb7smob+IFsGR/XKr2FoRxqq7RxKIMy/wrsrcxeZ0cDnJmDVPinZvEYb+8UFf8y6r+op//Zt/hrfo3+40f4x/dv8Awn7VnN8Rtq1HhnkZxNRNNXZXu6Mw1bZYhQskmAOs7UTxMqxU6FPD5+HT8qgwf97b/wC4v+4VZ49/iL3/AHX/ANxrYtOcTMccQPxHChwXUAMNWA0B8wBpPlz+9XgsHEWMxIXvbYJG4GYTRnD/ABJ/EPvVDsv/AIm3/GPvVkYlCPpKgzZuzWLVWdF5ORrod9/em+zdmsv7Nf3zf+P51oNjYV5TWpstM3EQNSp/x+kK3L8Cl7jnEQqFjyBNXjtSd23/AMPc/gb7UGkb3AMvVWFBb6TI8ZeVmdiNXYn5mfzqxwvisEI20wDO3rQ196rLvXtwgIxMPec5js+JtgZswivhjkDBZ1bkKVrn92vvXuB/vF9RVPD4hN8b7kneduulWOD3+6uo3I6T6xUN7b2qu3w+4+4paysPWVh62KuDNXDLds3LJ2ZSy++/yb6MKS+F4/LdQNuPD9x+Y+tMvDP+n6H8qSLn9+P+4PvWDpByVj2rqBpJ+nMa+21nPhLiCJddJ02IP5Vh/E0y3CAwYDZhqDW4cf8A+l/Caw7F8/Wt74aMV/f36THYeUSurV1NQipa0pSdZq5Jrw18a6dOSKlsjSojU1nauk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data:image/jpeg;base64,/9j/4AAQSkZJRgABAQAAAQABAAD/2wCEAAkGBxQSEhUUExQWFhQXFxsbGBgYGBwaGBwdHB8ZHx0gIBwaHSggHRwlHBcdITEiJSkrLi4uFx8zODMsNygtLisBCgoKDg0OGxAQGzQkICY0LCw4NDQsLDQyLDQsLCw0LDQsNCwsLCw0LDQsLCwsLCwsLCwsLCwsLCwsLCwsLCwsLP/AABEIALkBEAMBIgACEQEDEQH/xAAcAAACAwEBAQEAAAAAAAAAAAAFBgMEBwIBAAj/xABAEAACAQIEAwYEAwUHBQEBAQABAhEAAwQSITEFQVEGEyJhcYEykaGxQsHRBxRy4fAjMzRSYrLxQ3OCkqIkUxX/xAAaAQACAwEBAAAAAAAAAAAAAAADBAECBQAG/8QALxEAAgIBBAAEBAUFAQAAAAAAAQIAAxEEEiExEyJBYQUyUfAUcZGhsSNCgcHR4f/aAAwDAQACEQMRAD8Ao4bB22PdXBKyRIMMpBIkHkdKP2ewq2WN23iHNphPdRlJO+rqQSsyYgb0qcIxc4nEJOq3rhHoXb8/vWrC6qYYuxCoBJM8qwq0wWUyFdgMAzHP2hcFZWS5bX+zbwlRmLK++pJJII222I8yBw/DHtob1wKqrsH5+3PXkd6eOMdoVYstkZww+JhAnyG5oC5uv8Tt130+mlMpaVXbiR4hbkxn/Z5wT94RsRc8WYEJO2uhMfSl/i3CilxkI1UkVf4I1+yQbd24sdG8PuNj70S4ziO/ui6wAJjMAIGnMUgyOHZ8zV0+qrfFZGJzgOxlu5hgXXMzCYYkekEEFT6zWZca4WbFxkIIAPPceRj7jQ76bVvHEuK2rSiSBpoBvWc/tGVL1pb66EET6TGvoTQvh2st8Xa3Rh9Zp1NZYDBEXOCcELLNwAWmKkGASY6EbCNCKchwR2ZXDSRBUiAB0gRH0rNcDxFrLTbJUc4Oh9RsaY+E9ubtsZSqNr5qNfmB9vKti2l2OZiHJj9ZwVz8SoY5nQ/SKjxfBrp+B7S6bMpP11+1DT2xVQe+s3EaJAEMGHVTIBH61Sb9oFgmBavEnQSEj/fSooJ6EqAZHj7WJtE50RlHMKCv/wAQR71SGOtto6R5rqPkdfqanxPbwBios7cy/wCi0t8T7TG6dLVpPMA5vnOtEXTMfSWx9RD4wKsMyEMB03HtuPeiS3LRskvb/tlEAiZIgmTGgHWfbekzCcWAOuh6qf6NMVnEi8jajMBO8BgPz8qG9bL80qVx1KtlI+R+1Vb3OiNq316H7Gh1+KkdzpBjOIeEIsggDb0FDv3plbRjnOw1kk7fepLwkkgb018JtA2bTsitkBKlhqMpOx3G30psgIvU7IEX7txrTqmeXX42XTxEagEchzJ3M0e4flupmnUaN6/z3pSLyxY7kz8zRLgfEP3fEKW+BvC8/Q+x/OqWVZHHc5hmNNjAE7D32+tXbXDF/rar2Wd/+Kjv3gqksQqgak6ADzJrPwTByPKqbClXOGuXI2DsOmsmfrXOO7Qi5c7u3JtmATOWdRzPwr5nerXAMNbyCLqmddfCf0PsaN4ZRee5cDE6wXChdOVpCDxNz8K6kdZO3vQjtTxc3rgm33eSVCwQYmQCp2bcnrPpWi9l7AW+oCTrJJ2EazPqB9Kr/tE4bbvX7DPoPGCY+IDLCyCI589JqtVqh8tLTL7N0U1cH48qWTYuIDbbfrPXyI/Kl3iHDzbcruJ0PUcj+XqDUxwZLK65ArATlYiI0Mh4k+kjamrArDM6W7hUzlPWq2GLgi3JuM8gKzHKo6xOhiT5U34HA4O5lUhARpo8E/IiTTPguz+DtnMbQBIidTPzO2m1AF4XjEjEQeHJcw1wBwQCSA2wbKYkeVaTw/Gg29Ygaz001qv2r4OL+Gbu9XTxp103HuPqBSdheL//AJnBOy6+mk0u2X59ZOOZFb4U64sXlOZbjMW5ZS0nbpNX+03GmxEWhpaTkD8TDQn7xUuEvaeVVMVghmldB06U13zKGU8LhZ0opZwennXmGsxV6+mSBzImoJxIkKCPCPehuP4gA+QHT8RH2rnjnFO5SFjvG28h1/TqfSlS3iDOtR4ZIj2kqGd7QzexRO5JioeLYnvLC2VIknnoOtVu90oNjsb4ogMPPrXVUZYY9OY/qbsIfeUGtkNBBmYjnUthFbQsFPUyR9ASKit4lg4fcjr6RUWla+DMiErV5rJ0K3EGhEEpr6gQfSpeH2Mxa8YCqSYBG/IRMx57aUS7PcVsWBPcNcMQSo1PXc6e1VOIXkkW0HdqxzOCdV55Z6gUtuJJGMe84SThfDu9R50BZczfiA3yqCNzG/8ARIJgcmlsBPQSx9WOp+3kKG4fj/dXcwE29AyjmBtB6jl/Om3A3bWIXNaYN1A0Yeqnb7edL3l15I4lSSIBv2WOjeMdG1j0O4PpQq9Z7sMyzKuNTzBA0jbc7063cDzGvoNf5UOxPD0IKvIVum+m29US7b31OyWnnDMWt4Bl3iGHPUUC4liBmKjedf0q21vur2ZP7MBBljUnlJ8zGvKg2LwroZYb89wfejVopfIMnEmtrT9wrimHOAa1p3q2bm+hkhjp13rPuFXWW6pVQ8fgIzA+oprxSWEw9xhbhmXTOTIJ6A9Catc+MAiVIihGldYjUA1421eFtN6L6y0b8F2tcW1BRGhQJ1mRpr7ihXEHbEkm7dLH8CEZEU9YUmSOpoQA+RckzMADmSdB56mrYYqzW2jOu+UyJ5ieo29jQNhXJWSV2yHCqEt3XaQUQKBt43bTY6wBPnTlhL91rVtboj+znOUGRFInxTCzrprudRQzgVy0GhgGNwGVaAMykZJJ0CkEyd4GlV+L428Tcy3QUDT5MQBshGp0G4gaUKz+o2Pv7zIj/wAJ7QWcHYe9dPxkZQqQ7AjSOgJB1OVZBidKDcd4m2KayWAUQxC66Tk0J5mlvgPDyyNfeXZyQoYzmC7k+Uwo6ZTRrjK92LR5mflAIoNihW2j74gyecRi4TZsva7u+qG0snM5OYE7hYEjXzoPxvg2GCk4a7P+lpkfwtGvoaWOLYu5mS4jEMDGVScx23A0gxzpmwtl7ttbhhSwBiCYnkdqqysgDZ7nEkRVUNJU6MNKbezPHnw0W8SrNhrmk75fNT5c1odieA3XYNmX/wBSv1k0UTFfu+FZLlsXB03XXnrqKliGH1kjmHrd9luEW3D29CjgyCDt78jS1b4aFxwt3FHdXcxKn4YIaR7H8qt9nLDWmR1ObD3dI5ox2nynSfMV329uhUS6JBQkAjfxFR/XrQVBDYHrJHMHcMuh0VhzANEGUbHaD+v5UC7IvmtgdCR+f50x47CN3bZRJKOAOpKkD6mnQnJEgiS8Pw06nbkKodrOIjDqHIJJ8KryJ31PIUaweHNq0ikyVUAnqY1pa7Z2u8s5RJOdYA6kx+dK1vuuGepbEQM73rjMz+NtdRpOkCBsOQjaiWHw+T+9E3P/AOYO38TD/aPmKmXDrYEIZvHQsPweS+fVvl5y4XDTrppz61o2OD11LeIV4BnJUupBS3GxAEfWZ+tSjghvMcoh2EDQFRymNI0G+tE+H8PzkAD60z4e0LSwBLbf0KXFhB4lC7HuY1jMK1m61q4IKNDRr7g8xzFQ3Gk8umgj7c6J9q76vi7rIZEgSNiVUKSPKQaFKtaa8gEy8t4O01xiTqqjM55QOXvEVBfuFmJO5M/OigxKJhcinxu0v/XSAB70Ke3AkkTMRz6z6VVDkn9J04arfDrbFhlJU9QYIHqKjwyufCuzmNdATyEnSaL8Hs6eZ/L+c1W59qmSBkw7a4zctgSS4HNtW/8AbeaLWbiYu2SkC6I0mJPT1O1LDIWIUDWtN/Zl2aFubzrLEeEnfzjp61i6ixKk3HuNV0FxnoD1lHsfwLvARfstlvB7ZzKRAVZUzHh8UwdPtQDhd67gMSAbV0YbMQz3bJAE6BgxHhA0PnqY2jerdgVxfsacvOlV1zKDleD7yvhIeMxIv8Sa4hVDlPMLofpSvicJ4i34jz5+9PPE+EK0lIVvLY+oFLPfI7NbzDvFMMB8U+a7+9Eq1IuHB6i92nevuKWP4SjA5kWeqgI3zGh9waX8XwcrqkuvPTxD1HTzGnpWj3eHULxfDDuDBFMpey8ZgA2O4rWOHXVZVtmHVc0jWC0x7xJ8gKrcUwCWHi2WMASWicxmY022Hzpw4bhFDO7XrdgBYbw7zpIA51Jx7G4W3ZYpb7zvNA7KYJH+qI0I0UHlREuctj0mi5rYBk7/AI+x+8TrNkNGseKOXl+fMn0o1Y7O2iYbFJm5rZRrreepgT6A0CwzsCCIMdRofL0NF8Fjgq3IsFHIjOpmAdyBvBiJFWckdQZVkHm498fZhvG8QwmEyW0fOwESpUkADyBCsTyI66VRxWIsMDeJu21JAJYrcXNHXNMwPkBS+/C3JhEZjEwFMwdvDEkVXx94WUTC3AJRi9wST4mGgJHwsqmI1jWelctQbgHmCesL0cxowGFzqw/fFAZpUgEIfJpMZwNpI258hGK4nctzbW+SsnUb/Pf5GgLAg+FzGhg7j3G/rpU9zid4CO9ePNifvRRQM/WVJMs3LxZQGulhJMTJBOmuYSfSaIpw5u6TLmctJOUEgDSAYmDMmOVB7OMuOVXNmdiAJVSBPqPpRzF4W7Yu5CxMwVI0kHyGgqti4IEoY69n7EYVUYQTm30iSY/WoOPcMbEobQMZxAJgBYdWzEnl4ek/OrNrDeHKu4HxEDf1INffuELBuGeeUQD7Gazi/n3CSOIo9mbBRNeZzfP/AIp2tXVHdrpmYE+cCNfmQKWbWFKkp/lYx/CdR+dWeC4nPibhkkJbCj3Ov1H0p13IRjOHcN4pzypY43isqkD4joOvmfy96McRxMdaWcXbLvtIGn9e9LUrzkyGgu3h9dtaNcM4UX22G5olgOBc38Kj6+Qok7wIQQoE6CT9NaabJlcSO2i21CpvzPM0mdqu1Qg2bDSxkPcGw6hT16t8uomv9pzcvm0EK2yCpkQ5PWDtz8PPn5LHEuDNZYKRmB+FgNx+R8qPTWA3nlh3zBB9qsPbynXfmKtHhd5F7wI0DnGvy3iqCingQ3RlwZ8RRsFMQs3myOqhQ8dNPEBvPXeh+HsVbFmFboQf5fWg2OMjEL4R25lJgIjKZGxDGPWCNvlRnBW8pETlIlSec/mNqE2BNGOGNKFDsDp/L0P3oeoPEgLkAxy7E8F75zcceAH5+Va1gAAABoBpSR2LIXDIB01PU01WMRAkTXkNXYWuOehxNrwsVKBGmyulfYq2AJodgMWSJNWMVipWNq0lup8AgjmZhrYPBl5NTWU/tV4VlZMXb0MhHgxofhPsdPcdK1S48zSd21uL3D5tQIaOuXxflWdo7DXqFI/L9Y8U3VsD9IjcN49dsoDduow3CMZ08+atMQOeamPhnF7WKgKYc/hPP+E8/vSbxfHi5ev4i0WCdys6QwYtbHXXReR50W7NIrYc3XQG3bYk+MozOxmVYAkROwNb1yqE3njqZSUtccLC/FeFFgwEaj5dD86TRZx+FYlSxRviCeJCPNCNflWjcP4tZNgvevIuUx4tHPTQfGfNQD5c6TMd2mUO/dqWQnw59I+WpE66mpoJx1kGVcWUnYZDweyDcmFVwJyE6e3Q6GVO30EGP4qjOSSF6ZSJB5n3jUbH2FU8Tx24zZhlDdQon5mTVWzcvO0JMnkgy78zlj50UU+beYUatthVhkSa9em2zq4W4plWAgn/AExuCfl51TNxL3ivo3eSDnWAXHMNOk9G1PrTDg+C393uuPLOf1qzxjAnLbzEsRIk8wII9d6t4wU8frBUgOdvrEzDWHc5VgH8IJg+knevC52bcHb9elFsdhbbNKHK25XUR6Tyrw4DIi3sQxIbREkd44HPbRfM+wo4tUzmXAzJ+E8HxCFL1m0bg+JSg7yPJgskH1ini7wxsQbN26rWgmrBgQeXh18xS9jb920tpRCKxVWywHJ1nx7jTLt1NUsKMcmIa3ae6+UgMYa5b21mQREyJ8qTcNZ5sgHmDmgPiANtfShuI4mRyI9or5OIPasm5eGHzpOdVfKd4EAk6xJOo5ACvk7Uq6/4YkdW8I+sk/IUotRPQzOnnaC+JY2wshYMGY58un50F7M3Ye55qPv/ADqzwa7ZJuQCty60uH5DKRIPT9aGYlhgb5VpuEoYCcyNT6ARv9KaIL5Udy5HqOodunMygx4mAEmJJotZwCWy1xgACfAPKdDrS72etd4FxuIY6eK1ZHwDWFPVjvqdNaVu0Pa3FPdcN4BJ8C6COXiEMRHQii00nOB3KkR+4pxm2HCu/iYwEGp+XL3pb412qKymH32LDl6HmfPakeziSzGYEyZ1qT94G0j+vOmhTg8yNssW87SRJjUkax1J6etNnBMQ72VLFWCkgEbx0PXWSNOR60o2TvlmSIIHMHl6Gi1/hl7CsWtEwPjX06jYj6iovXcMZkERrK+lZxxTDql51X4ZlekHUfp7U8YjGzZVl/6gGX33+0e9U7nZ/vlXUhx+ICT56SJ+YpbTv4ZOZatMDJivhmjQ78vOj3BuEXcU4t2ULHn0UdSeQp1wX7LMNdtZjibpIGsBFI9VIP3rQOyfA7WDsLatiY+Jj8TN1J6/balNV8RrUeT5vyImknC89TP+HfsjIBa9iACRsiaA9cxIn5Clji/ZJcLcLWsSLu8goV/+sxB+Qr9DthRcEESDuKQu03YlSSUbL5HUUuuq1A87nyn2EmsVMNp7iv2Q4nlthDIIMbaa6g+e8eoNNtjHDrWVYp2wl5lPIwQDp6jzovhONlgCrBh5bUHU6Ped69HmaNFqldjdiahh8cANDX13iAOxikG1x5udTDjhNJfhnEN4KZzHG9jNJmlTtGtzEq9qyhuMVMgEDTQHcgc6rXuKMdp85OlM37P8OWNy4dRETRVQ1ef1EpaAtbTK8LgCqYq1c8DhApkGFkjU6TAGvpVa3jWW2lgkZbRYabEzv5zyrTO0QRMeW0BZQCToJ0iT6T86E4u9hLfiN1LbaiU16TCwQDtMDpW1TcLkyR7/ALTFLNpn4+kVbXBL17xsCg/CDpp71OnZNtzcEeSk/mB9aaOM3hhbSXbhDI5AB/EZEgiBDCOm3nVaxxFLgORwR5cvXmKuWYDgcRB3ZiWME4fs7aXeXPQmB8h+tEERUEKAB0UR9qp3eOIWKIrO6/FAyqvqx8xyknzqLD8UvLdYPbXLlzf2ckwN4LRMTqNOR2rijt80HtMP4fh7sudtEEjTVjAkgDrHX60Fxzd42ggbKPL1pl7KY1b6XUUmdGAIiG/npQDtRistzxADTpGo0Pvz9CKHdSwwRNL4cawSCOfr/qL/ABvCNZdA8S0kQQT66VWHgbM1lbkSDnLGPUKRHvXVu6l68iOWAZgJHKurt/vALg+IaMBy8x5UdAwUBpTU7fEO3qE+F8TuXBdW2qo2UFRbGvRozZjmIjXc0PslnuL37XWt6A+IyAOQzaadK94Rbm6EL93nDKHmIYqcpnl4gNa94hi8WrBcQ13MpkC4SRpzhtCPmDVcDJAi5HpJu0eCsZ7X7s5ZNTcDSNQVyxoJ50Z4NhmxblAQgAJJ3byjluarcP4rdfxWbOETIB3jXAADO0D4uWyzTCnbW8if3WHYzACM4+hXQVB37QB/Ile4t8T4vZBNlw+dFIFxDoM34WE85G2u1Q2cZYQNeut3rOuXVA2URqBPKNOQ5UrYbAlpdnIIKsZnUGf0/wDoVeXHEWxb0yhi3nPrTBQDgHMJkjgyS/2rv3XCqf7IOIVUEhRprlExHKqHEkbEXc1tHIgLOUxpP60StYhrqlFIDDYbT+VAsQ7WyVaZB1HQ0WvvyjBlDycyzi+EMhChWYx4iFMT0GlWOHdne8P9pFtRuSQrewP50FuYpjtA+pqFLLNv9daNtfHJxOhLhtx7TF7YRxbJ+L4CAdDuDvBEUV4Vx1lLG+ZDuWkbqWMmPLUmOXvQOyuUR51KUg6FZPUzVXUNwZOMzQlum/lbuTbQeG2SCAwhfEAQI1nYefOmHhnDLrKe5tNcjQkQNTyzMQBSVau4kXcLm7zKy5bjgh0cyYgqSANgNjWqW+2dqzhkyQzAEELsCpKmY21FY+psNOAozn/MNTUbOBFzjXA8fh7D4i6bKW1KgIjMz+IxqSoG55U7dnsbmsWydyoP0pBxfaB8eXtXbmRWU5RMJmGqz5SN6v8AZzjEW1EggKB6QKztcWsUHGCJqU0gJsP5zS8PjgKH8TxYaZNA14iDqDVDFcUHWKANTY6eGepTwArZmfdv7EYhiOYB/L8qQ8PiHtsSjEan0Ptzpx7b8TVmEanUUmZS2pr03w9T4IDCKal8MMdw5w7jVxzBCnTeNaNWsQ/IAUtcEAFyOopz4dgyzACTNLawJW3Uf0Tu68mXODcJuYhwsz9hWyYHDW8PYW2nIanqeZpW4HZWyoA35nnRZ8XpWI2s7AEJqUZyB6TOu2eJJxD+tIXFMOssZgsBA69deW31pw7Tktff+I0Du4DNcW46hraL4lLhJnNEk6hZ0kdK1NCdgH5RTXfLz7SnxDhbjDo3iJHiKyxCKwEAAkwAIJ82NDMB3iuO7bKx5j6z5dZpmxPbRhmRsOpBJBFtoWPXK2bn5V9gsJadg1pGQMPFmMwJ5RyIAPyrRV3C4cdzI59ZYwdqZYgSecRmMAZiOulQ8bvmzb71TBVhr66ER0IP2oo9sA+EeHb/AJoJ2sTvEW2rKDOY6kToYExHM7xsKCnL89So7ln9m/Hcl8IQMpJPnHQnoOXrTB+0PBFvGqhmJBXQDRtD9QvypDs8Hv4O6txgTbDKRcX4SCAT6bka9K2HBxcS2WElTB6ciPtNEvsCqzDnAzD1LusC/UxFwvYfELFw/EBIhcwHkIO8da7PYzEEtcti0RmLZA0N8jt6TWxWmUJLQABJPlQ6yq3XNzKBOg6x5+dYJ+I24ycTT8Cps+XqZZw7hbtdUX7TLmaCrWzlIMiQ3MgmpOBXmUixfZbloEgpcWQOhUnUa9IrXWwUxQTj/Z23dU5h4v8AMNGB9fyqw14PzCKvpwT5TBWE4dhIgWLa/wDiCfmdapcT7K2zqngPlqPkaDPjrmGud3c3HwtsGHL3ozw/jwbn7UzuYcgxQqQcGZg7KCc2pKquRDoAMsAudB8PIHntVPGWHb4VCeQn7nWruKKWtDJPQVJaxtp4kx66fXatlSQMgSrOTzFyzmVpXcU4WMNaxaB2UtpBI/vF8jtnA89ehodxDg5M3Lck7wNtOlVOCcVazdzNqraNp9amzNi7k7E4HM64j2aZPFbYOvLr/wA+Rg0FyEGDoR861z90W4MymCRuNj6jY0A472Xa4M6gZxzGzeRnb60KnW54edEzB6tBGbTmY+R60w4XgtnELFvMlwDWTM+cc/aKA2kKP4gQVOoOhpyw2BOZXXQiCNv12q+ocqRgyCZzwHD31buVvWkyiO7uNvrIIHudV1jQ7QBuK4niLJvW8qqpMMoUELrIgjkTz2M1FxbigN1rly2rFQVtqfhBnQmILRB06mgq8TbMG56z5z9I8tqhaS/LAH/sIjMDkHEu4bBXsS+VAWJ1gdB9KvWsY2D8Jzqf8rCD8jypm7CcUsAFAoVn3I/F5AnUR/lox2m7OpfXxiR+Fx8aenUeR/nQrHVjtYcSy3tWcxXs9slI+KD56ffSqXEu1UjwmT5VR4v2TexALBp1VoIVh5E7HyqjgeEs7SRKA8vxeQ5jzPL1qV0WnXzCGbV2FeZd4bwS9jjnUeEfibRZ6DSSfQesVDiuGtaYo6lSOR/LqKYh2ya0O7t2ECroArEKPQR1qtiO2YcRdsKw6b/c6UQPYOl4/wARYkscxe7nKQw3B01p/wCynE0YTs43FLCYrC3Imzetg7REH0kmaN4TsheMXMML6nlntEfXmP8AxpTWFLFw/Bmjo2eo5HIj5axgjeK8fiKgHWk/FX+IWFIu4WQPxhXA+Y/lSxxDjF9oGiAiQFmSPVpmsuv4cXPY/WalmqpUZ5/SMnaHFopLSGY7KD9+gqlw/s7cv4YXA8NebQEEqcpM5iolT05aQdxXX7OEw1+8y3rTswXOXZ2ZdCB4gqyq6jxEnzgU8Ye7YU3bOHcEq7XFUCFAMSqnYiToRpWhs8AbR3MLUXm5s+kSk7FrYU3MQ4cgeG0pIBMwJO5EkSAB61d4dhiq/wCphPoB+v5V5icSL39tdYgg6rtlUbqBuWka0q8S7TtcY90MoJ3PTy6Cip4lvEUIMbjdSUshpuXHG3Ibe29VOM9zh7uVh3jBQxynQTOh0kmNY8xQrsuysHu+PvVMAmCoJB1nckAfUVFxhFVyzOAXBJBksSZkwBzOusbmrFQG2+shRzzGA9oLaAW3QorroCsAq3TkRRfhnFwlmxLgyQp/iQEH57+9Z1iuLM1tbLsLhAGVmXKywducGND7cxUGExjKSpJCls0cg20/LSobTZrZfrGtOwWxWPpNd492iARbSnVyM3kJ296YOB3wQDWLveLeImT1p57LceGUKxgjSsTU6TZWMcze8rgges1O3fCxOoqlxO6GzQNIoVZ4kCN69xOMAUmk3ucps9O4qNKVbJid2g4YMS6KxKkH4hvsf0Fe8O7K+CLjeOdHXQxy33ongYe4bhPhEx5k/oPvXfF+NLaQnpyFaNBsCBJl6jG/AmLYnEFmLGJJmq5dq4s3OrA+2tW3IS2LjJmRmyjUgHST8hHzr1GQOMQG0yOxj7tucjsAdxOnyOlFV4ApCkOxkcx9oO/zoevGlUSli16tnY/7hXJ7WX9IFtQDqAu//sTHtVGRz8vH6SCsZuyuPa0/7vdOo+A8iKeMOwNYzi+L3HYEXGIBBWQoIP8A4gT+daP2Z4x+8Wg34how86ztZQR5/rLeks9ouCWXBulBI+I7aDqR0pfxXFAEK2dSBGYfAnmWOlPFvxAztWddubJw2VFUBXnK4EQBy8mExPSq6RvEOxjKgDPMV+I7gTPP/npVc3DlyjaZIgT84mPep8ALiEOpAkEQwkEHeQQd6kxVgKIjUE6jpCx+dawIB2y2JFw64wcZd+npr89K1bsV2lF9e5uHxcidz/P71mnCLB75BBzZhyEEdd+lEcdhmsuLtoxqCY5Hr86XvCs2PWQT6GarxDhashtvrbmQYBiQdRI5frVXAcEsWV8eumw8Kgeprvs3xtcVYV/xTluDo0b+h5esUrftN4MbhtXbakme7YDWdCyn2GYT6UFE3eU8SuMcGDO0OFwVliveXGP+RMp32liIoLw5Wu3Vt4a0odzClvG3rJELG8hZ0qtewaraBDqzA+JQRoPKmv8AZSi/vDvzVIHlmP8AKiXMKqmfvEZ01YssCzT+yXZGzhQHb+1vkeK6+rHyWZyr5CnG0k8qF4N5imGwnhrztFb6mw7jzG9QdnEpOo51n/7Qexy3gL1oRcUQR1WdYHUVpN21zNDsadKmwPpXBB/9lKyG4mB9i8ccBxMbsveNYaBqVZokD1Ab2rZe0OBW4tq8CJRwQwjVXEe4+E/+IrNe0iL+9vZIFu5Kvh7wEeLcKW5a6A8tKm7I9psUubCOhuhCbgn+8TIczDXcE6AHYnppWw/9WsP7RZ6yrkGCe3OEvG53iPNogq+ZwQjD1MkMIYRJ3pMFlF3lz8l/U/Stw42mHu2gCqPbur3iCAVZlKk6bayGj/Q3Wsg4pgGsXO6I0YyF9ToVjqNNPSraW3K7eoM98wzwpsthSQqzLaADpHroBqdapMEvXCTIDQpc6ZBzI10jeT9KJYzA3GRMgDDWVBXPp/pnMdeQG0UNwfDjddrTBkBQkypVgQRpB1jbfeTVQwJLZkYAGTLfab9nT4Syt9Lovp+JlUAAH4SPEZUzv5ilVZ2Mz1pw4F2jv4bD38PAvYcM9oE/gY5gCAZ8LAE5T0MHel5rIO1HR35DnPvOBkVglW1NW7vFhaGxLcoO3rVe6Qo1PoKrG4BPgVs3+YGR6Qanw1c5aMJc6r5Y09neP3Lrqiuqk/5m0mdtqc8Rg72ZRcfNbIOYKCCT0/nWWdm7VtbwOIkWyNxOp5bVtnCsRav2/wCzcOAAD1HSeYNZ2spSt/KJJ1lxGN0G3MOzqV7w2lykLlClgeX4Yj3pI49hcTYsZlJJn+1Ped4DyzAOJEnlyozxbtJassys65lJBAMmQYIga0scX4pcxAja3vHM+tF0ldpbrj3gD7iLmC4c12CMqgmMzMFUfnp5A0X7RYFrhS3auWjZsoFXUgkwMzkBTqx+gFQdmbOdXEbEa+v/ABR7/wDySOUiJ/rzrQewh/ylC/pFNeCOPxWyPJjr8wKhucIu/wCQ+0H6A05tw89NK4Xhh3iu/ENK74j38K6RmUrO0iNvWiHZnjJw10MfgOjjy6+oppfhhbQqGHQiR9aoYvsiGBNsFG6Ekr9iRVvFSwbXkhxNCw18MAQZBEg0C/aBhO9wpMeJHUr7nKR75vpQ3sdjXst+63/CRrbJ2I5gHnH9bUW7diMGxmPHbmOfjH/PtWYlRr1AHvJiLhFAuIGHhDCR5Dei3bfBBWRlA8QIMeUR96C4UhiCKYu1T5rKEcm+4P6U4ci5ZaL4uplDC5luoFyjzk/lFMohlncMARPRtYj3pGuDWT/Omvs5jA9vJOtvQdcpkj6yPlRL68DIlWEMcBwT4bFDJrau6Ee0gH32NMfa/EgYJyo8QKnX1j86r8MnwkHWPtpUXbG//wDkuKYlvy1oKtuPMr2cTJb7gyec8qaf2e4nu7xg/GunqNf1pUtWyzZRuZj2E/lTNwbhvc4dMQSe9uNNsclVfxHqWP0o+s2+EVPrxHdGG8UEenM2Tg3Ew2k6jcU1YbHwIrLOD8UD5XBAMQy/167+Qptw+OBAryr76WyvE2rtOtoyI0XcXO1U8TeoW2PAFCsZxlcypPicxH1P0BoPnsbJ5gqtGcwunCrV8A3bSNrPiUH035Ryq/8Au0arlAHlyr3AXPCPSr+EhjHWr17ncKIC1yCTKWJwauviUH1E/es67X4A27i6QhnIYBIn4lncDymDHlWtvhsoNJ3aa0HUqefPoeRHpR7d2msGeM+kCMWriZddwKtzqXDC8ggXA6bFHkqR0nQqPQijOF4d3yE6pcVirQJUkc49DyiiPD+y8/G5LH8KiPqd/pWiX2qC0zrMhtsW8T2IzJ+84WURhJsklojeDOonb+hS/dsxo4j12r9D8M4aFtqkKIHLakztb2RVyzWwA/Nfwn9DQE11indZ8pOAY8lNdihemmKYrDlSI1UfDRB8NbayNGF0HVp8JHpyNc4jh5t32RhBB2pgPBntqC6kAiQa0r9QPLzCUabg5EUrtkqV5iIps7KY98PcW4Jy7MOq8/19q4tcPDQvU+/lTj2hz4XBXED5jlIJiNIPnQLNUrEIezFrdKw8w6mQdoL4bF4hhsb9wjlpnata4BhrOMw6M9qzIAByHaBtoZECNDWVYq/at3GBthhJkzz5x70Q7H9p/wBzcyua28ZuojmPnWvyUG2L+8J9inNlGZsozxvGw239aabfF7R3Nr5r+tZbhuA3LkmAsaeLnUlng4U+Mho5Db60B9mSd0lai7YxNXGPs8u7n1H61IcXaJ2T2b+dJHAMf3NwELmnQrEyOlXuO47DOfBY8fPK3h+2vtSRtfftC8fWM2aStFyz/tHGy9on4R86la9bEyoA8zpWUXJOyoB/CD/uk1Ddsud8p6DIh/Km1BiRC+kaO2/FcIbXgYHEIwNsoQSpBEyRoBE6UB7QdqBiMIlv8ZYFx0y/kTFC7mEU7oo/hkH5Dw/SqpwChhmYhOZiWHtzoqohIJ7EkD0E64ZdiZMDkTV/H4ovZyKQRmB3HIHaf60ofi8aWtJa/CjEgxqQev1+dUMtF8IFt0t7TovV/gWLFu8pJhW8Leh5+xg+1DgK6C0RlDDErNj4KxBgcj7EUq9teM97eZLZm2og5dp5+3L2qlw7j91cK1hVElfjmGCjSPPT7VLwPgme0bvfKpnRZiY6nkaSqr253SVXmLItNadWKkAMDtpEg70+8Yw0W7AUeFbYUe38iKGcUxKDChGPjJYCddBAOo8xAov2exi4m13LEZgoKE79P9wIoGsZiofHRj+gIDlT6wXhwVMgxRaz2hZIBBqlctFSQRBGlVrqTSRCv801FYp1DNzj1x9FETV+9ww2Ut3rhm6zfIRt660M7NugeW5bUa7T44NbX1NKv5XCKMCMIxIyY38Ex4ZRryozZuwdKyvgXG8kAmnPCcXUjQ0nZW1bQFtG/lY0PjCdCaWOOONfKvb3FQupIpQ7RdpJhUUkt8Pn6GoSu3UOB3A+AtSktwJQ4zdNtmu53VYIIUkSSCAYHRsv1p17H8WD2EMyYE1neNt3HtMl3wM2ign4jpGUSdZO39Am+FucPl7ZNywd4+JORJ6rIOvKtXWaUGtUHzD94jRegsIfozXkxmmlCeJYojWk7DdrUAktpVrAcQbFmFlLfNzz/hHOso6e0jzDgRvbVXzuif2vxIGNRspyhRJA0mSfsR86cLHGrb2SGg+HY+lVu0fZGLeZH7xASZ3ZZ3mNx7SPOlbC8Buk6OoXrMgjqBFPla7kUZwV4gl1fhHzDIMOcCw6hhdeAF1HmaL8Tsri8NiJIjuzEnkNeu5jSs77YcKxFhA5vNcsmAeWU8gQOR60OsdqG7oWmmB059KP+AdsW1tn/Uj8XW/GOPeA8dZyMVqujRvU+OxWdi1V59a9CmdozMt8bjjqNrPUJaakK19asFjAFZIIAm3tzCNmyBaEEeIeI8/T26VHbwRnaaY+znZhnBNyVU8uvtUHGuCvhzp4k5MPz86AmprZ9gPMzdXpbEO88j+IDuWoO1eXbXQz51aDmu3uCIKg/Q0wGMRxBn7v5amh+PtTaBAIlc0GJ3MbdQJHkRR8heRIj3qG/hSwOuaRBjeiLZgyRxEkCp8PhGYgAEkmBVwYYKYPL512rFSCNOhFaBb6QgEHXLRBIIggwQfKjd7gPd27V1Wz27iZpiIIMFdzJGnzqpjbhuOXcyxOponbx2I/dlsd2vdAlwT8WvQzt7UOxmwMS2BA2OMRU/CLS3XRbjFULDMQQIHXXSqeMu5jERFMGA4Stg2BdILXwSADICFTHzJiqtxX7yuJ3f4Q9/GphhbayqgKFY5iEGpYnZi0zI0kijHHey1zDPOHzTbGZeZKn76z86af2d2rjWgLhLC2zKpbVoBiJicsgkCnTF8KF7LrlYHQxOnMHyrFu15W8J/aOD7x+uoCrJ4J5B/iYta4k19c1xQj7E8mjn5VxeMcx8xW08b7F4a5aUIArgRmA39RWfcT7CXUJgqR61D21o+DxHaXFid8xNuuRqGCnkTU9jEvcUq8Bl5DaDsRS3jye+Kk/CYhtBpRPhisp8SnMfxTpFaZ0w8P37iY1JFnt1L2Qg71PaxtxdmNfESK+w+Fe4wRVljoBoPvSjIf7hGxaO1M+vY648ZmMetOb8CN7uyzBSFDL4ZPKdZ9D71UxfZMYTDm/duA3gy5EXVQZEzPxae3rXnC+NXr1wIxDbnaDHMadZiuqKKpsHpmLWMbG2/WDcZwy9++YUXbmZVvysDwlQQeZJzSII2pswDZlKmDDMpnodfrmqx2lw4CYe+oGW3cUk/6Tv8ASqmBf+1df8yg/KVpT8Qb03EYx/2K6uoIwI9Yq4rs33WMFpBFq5DJ0A5j2P0Ip+bs9agdzce0Y/iX5HX5EUvdusQ9mwt9N7TAHrlaB/uymgvC/wBogXS8eXQz71W2vU2gPXz6RulqrKwHODHG4MVh9SFup1Q6x5q0H2BNZ3jeKXMPfuXLUPhmaSoOts8wRuus+X2q52g/aUGQphwZP4yIA9tyazlbrAllYgmdQTrO89ae0OksILXAD7+8RbUCtfKhz/E17B8Qs42yySCrqQyncT/W9Y/eQqxU7qSD6gwftU2FuOnituVIO40NVrzlmLMZJJJPUnU/WtHTafwiwB4inU+avEria7t03Ijed6v8IYC4s9RVJ+XoKmwXxr61g2DKmegrPImr28VpVDimLXKZjbnVddhQbjG1YFde58RuzABgLiPE8OjQ3h1gMNfmBXiOGAZCGHUGRSbxv4x7/emfsh/hH/7p+y16o1bKQ2czzFwG84GJb7smob+IFsGR/XKr2FoRxqq7RxKIMy/wrsrcxeZ0cDnJmDVPinZvEYb+8UFf8y6r+op//Zt/hrfo3+40f4x/dv8Awn7VnN8Rtq1HhnkZxNRNNXZXu6Mw1bZYhQskmAOs7UTxMqxU6FPD5+HT8qgwf97b/wC4v+4VZ49/iL3/AHX/ANxrYtOcTMccQPxHChwXUAMNWA0B8wBpPlz+9XgsHEWMxIXvbYJG4GYTRnD/ABJ/EPvVDsv/AIm3/GPvVkYlCPpKgzZuzWLVWdF5ORrod9/em+zdmsv7Nf3zf+P51oNjYV5TWpstM3EQNSp/x+kK3L8Cl7jnEQqFjyBNXjtSd23/AMPc/gb7UGkb3AMvVWFBb6TI8ZeVmdiNXYn5mfzqxwvisEI20wDO3rQ196rLvXtwgIxMPec5js+JtgZswivhjkDBZ1bkKVrn92vvXuB/vF9RVPD4hN8b7kneduulWOD3+6uo3I6T6xUN7b2qu3w+4+4paysPWVh62KuDNXDLds3LJ2ZSy++/yb6MKS+F4/LdQNuPD9x+Y+tMvDP+n6H8qSLn9+P+4PvWDpByVj2rqBpJ+nMa+21nPhLiCJddJ02IP5Vh/E0y3CAwYDZhqDW4cf8A+l/Caw7F8/Wt74aMV/f36THYeUSurV1NQipa0pSdZq5Jrw18a6dOSKlsjSojU1naukT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99090"/>
              </p:ext>
            </p:extLst>
          </p:nvPr>
        </p:nvGraphicFramePr>
        <p:xfrm>
          <a:off x="875659" y="3656321"/>
          <a:ext cx="3474720" cy="18288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737360"/>
                <a:gridCol w="1737360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Sector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Usage (Mm</a:t>
                      </a:r>
                      <a:r>
                        <a:rPr lang="en-GB" sz="1800" u="none" strike="noStrike" baseline="30000" dirty="0">
                          <a:effectLst/>
                        </a:rPr>
                        <a:t>3</a:t>
                      </a:r>
                      <a:r>
                        <a:rPr lang="en-GB" sz="1800" u="none" strike="noStrike" dirty="0">
                          <a:effectLst/>
                        </a:rPr>
                        <a:t>/a)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Industrial</a:t>
                      </a:r>
                      <a:endParaRPr lang="en-GB" sz="18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55.21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Domestic</a:t>
                      </a:r>
                      <a:endParaRPr lang="en-GB" sz="18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41.48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Irrigation</a:t>
                      </a:r>
                      <a:endParaRPr lang="en-GB" sz="1800" b="0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 smtClean="0">
                          <a:effectLst/>
                        </a:rPr>
                        <a:t>120.00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897401"/>
              </p:ext>
            </p:extLst>
          </p:nvPr>
        </p:nvGraphicFramePr>
        <p:xfrm>
          <a:off x="4679156" y="3280724"/>
          <a:ext cx="4347822" cy="2778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2775" y="1882280"/>
            <a:ext cx="81327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dirty="0" smtClean="0">
                <a:latin typeface="Arial" charset="0"/>
                <a:ea typeface="ＭＳ Ｐゴシック" charset="0"/>
                <a:cs typeface="ＭＳ Ｐゴシック" charset="0"/>
              </a:rPr>
              <a:t>Measurable sectors: industrial, domestic, irrigation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SFRA (indirect users): forestry, </a:t>
            </a:r>
            <a:r>
              <a:rPr lang="en-ZA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dryland</a:t>
            </a:r>
            <a:r>
              <a:rPr lang="en-ZA" sz="2000" dirty="0" smtClean="0">
                <a:latin typeface="Arial" charset="0"/>
                <a:ea typeface="ＭＳ Ｐゴシック" charset="0"/>
                <a:cs typeface="ＭＳ Ｐゴシック" charset="0"/>
              </a:rPr>
              <a:t> agriculture, alien vegetation</a:t>
            </a:r>
            <a:endParaRPr lang="en-ZA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19284"/>
              </p:ext>
            </p:extLst>
          </p:nvPr>
        </p:nvGraphicFramePr>
        <p:xfrm>
          <a:off x="37781" y="765175"/>
          <a:ext cx="8935087" cy="56769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347153"/>
                <a:gridCol w="1918272"/>
                <a:gridCol w="1435735"/>
                <a:gridCol w="1399096"/>
                <a:gridCol w="1435735"/>
                <a:gridCol w="1399096"/>
              </a:tblGrid>
              <a:tr h="171450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Current Usage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Allocation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Supply Sector</a:t>
                      </a:r>
                      <a:endParaRPr lang="en-GB" sz="1800" b="1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User</a:t>
                      </a:r>
                      <a:endParaRPr lang="en-GB" sz="1800" b="1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Annual (M</a:t>
                      </a:r>
                      <a:r>
                        <a:rPr lang="en-GB" sz="1800" u="none" strike="noStrike" baseline="30000" dirty="0">
                          <a:effectLst/>
                        </a:rPr>
                        <a:t>3</a:t>
                      </a:r>
                      <a:r>
                        <a:rPr lang="en-GB" sz="1800" u="none" strike="noStrike" dirty="0">
                          <a:effectLst/>
                        </a:rPr>
                        <a:t>/a)</a:t>
                      </a:r>
                      <a:endParaRPr lang="en-GB" sz="1800" b="1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Daily (Ml/day)</a:t>
                      </a:r>
                      <a:endParaRPr lang="en-GB" sz="1800" b="1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Annual (M</a:t>
                      </a:r>
                      <a:r>
                        <a:rPr lang="en-GB" sz="1800" u="none" strike="noStrike" baseline="30000" dirty="0">
                          <a:effectLst/>
                        </a:rPr>
                        <a:t>3</a:t>
                      </a:r>
                      <a:r>
                        <a:rPr lang="en-GB" sz="1800" u="none" strike="noStrike" dirty="0">
                          <a:effectLst/>
                        </a:rPr>
                        <a:t>/a)</a:t>
                      </a:r>
                      <a:endParaRPr lang="en-GB" sz="1800" b="1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Daily (Ml/day)</a:t>
                      </a:r>
                      <a:endParaRPr lang="en-GB" sz="1800" b="1" i="1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Industry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Mondi Richards Bay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64.70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</a:t>
                      </a:r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RBM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</a:t>
                      </a:r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82.19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Tronox - Hillendale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3.75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10.28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             </a:t>
                      </a:r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11.48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31.46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Foskor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7.31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20.04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10.44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28.60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Mondi Felixton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2.22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6.07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              3.15 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8.63</a:t>
                      </a:r>
                      <a:endParaRPr lang="en-GB" sz="18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Tongaat Hulett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5.17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Bayside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0.52</a:t>
                      </a:r>
                      <a:endParaRPr lang="en-GB" sz="18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1.44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0.34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0.94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Hillside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0.78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2.14</a:t>
                      </a:r>
                      <a:endParaRPr lang="en-GB" sz="18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RBCT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1.19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-</a:t>
                      </a:r>
                      <a:endParaRPr lang="en-GB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Tronox - Fairbreeze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-</a:t>
                      </a:r>
                      <a:endParaRPr lang="en-GB" sz="18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            22.69 </a:t>
                      </a:r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62.2</a:t>
                      </a:r>
                      <a:endParaRPr lang="en-GB" sz="1800" b="0" i="0" u="none" strike="noStrike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TOTAL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55.21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151.25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90.49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247.93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Domestic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Empangeni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13.51 </a:t>
                      </a:r>
                      <a:endParaRPr lang="en-GB" sz="1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Richards Bay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14.18 </a:t>
                      </a:r>
                      <a:endParaRPr lang="en-GB" sz="1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38.85 </a:t>
                      </a:r>
                      <a:endParaRPr lang="en-GB" sz="1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9.13 </a:t>
                      </a:r>
                      <a:endParaRPr lang="en-GB" sz="1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25.00 </a:t>
                      </a:r>
                      <a:endParaRPr lang="en-GB" sz="1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Esikhaleni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5.48 </a:t>
                      </a:r>
                      <a:endParaRPr lang="en-GB" sz="1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Nseleni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Ngwelezane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en-GB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2.92 </a:t>
                      </a:r>
                      <a:endParaRPr lang="en-GB" sz="1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rowSpan="2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41.48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113.66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31.03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85.00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GRAND 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96.69 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264.91 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121.52 </a:t>
                      </a:r>
                      <a:endParaRPr lang="en-GB" sz="1800" b="1" i="0" u="none" strike="noStrike" dirty="0">
                        <a:solidFill>
                          <a:srgbClr val="353D3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        </a:t>
                      </a:r>
                      <a:r>
                        <a:rPr lang="en-GB" sz="1800" b="1" i="0" u="none" strike="noStrike" dirty="0">
                          <a:solidFill>
                            <a:srgbClr val="353D30"/>
                          </a:solidFill>
                          <a:effectLst/>
                          <a:latin typeface="Arial"/>
                        </a:rPr>
                        <a:t>332.93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2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Round Same Side Corner Rectangle 1"/>
          <p:cNvSpPr/>
          <p:nvPr/>
        </p:nvSpPr>
        <p:spPr>
          <a:xfrm>
            <a:off x="1460500" y="2667000"/>
            <a:ext cx="6383338" cy="1460500"/>
          </a:xfrm>
          <a:prstGeom prst="round2SameRect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Drivers of water use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60500" y="4267200"/>
            <a:ext cx="6383338" cy="12700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7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108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Drivers of Water Use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38" y="1679080"/>
            <a:ext cx="64897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Rainfall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Population growth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Economic growth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UAW 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1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Sub-Title here (if needed)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6288" y="-42217"/>
              <a:ext cx="7458099" cy="4616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PRESENTATION </a:t>
              </a:r>
              <a:r>
                <a:rPr lang="en-US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TITLE  HERE (if needed)</a:t>
              </a:r>
            </a:p>
          </p:txBody>
        </p:sp>
      </p:grp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48468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Purpose of DWA: NWRP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770096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800" dirty="0" smtClean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DWA D: NWRP is </a:t>
            </a:r>
            <a:r>
              <a:rPr lang="en-GB" altLang="en-US" sz="2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responsible for </a:t>
            </a:r>
            <a:r>
              <a:rPr lang="en-GB" altLang="en-US" sz="2800" dirty="0" smtClean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strategic </a:t>
            </a:r>
            <a:r>
              <a:rPr lang="en-GB" altLang="en-US" sz="2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level planning to ensure sufficient and sustainable </a:t>
            </a:r>
            <a:r>
              <a:rPr lang="en-GB" altLang="en-US" sz="2800" dirty="0" smtClean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water resources </a:t>
            </a:r>
            <a:r>
              <a:rPr lang="en-GB" altLang="en-US" sz="2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for the </a:t>
            </a:r>
            <a:r>
              <a:rPr lang="en-GB" altLang="en-US" sz="2800" dirty="0" smtClean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country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altLang="en-US" sz="1600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800" dirty="0" smtClean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The </a:t>
            </a:r>
            <a:r>
              <a:rPr lang="en-GB" altLang="en-US" sz="2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planning approach is to seek reconciliation of the available </a:t>
            </a:r>
            <a:r>
              <a:rPr lang="en-GB" altLang="en-US" sz="2800" dirty="0" smtClean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water resource/s </a:t>
            </a:r>
            <a:r>
              <a:rPr lang="en-GB" altLang="en-US" sz="2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with growing </a:t>
            </a:r>
            <a:r>
              <a:rPr lang="en-GB" altLang="en-US" sz="2800" dirty="0" smtClean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requirements</a:t>
            </a:r>
            <a:endParaRPr lang="en-GB" altLang="en-US" sz="2800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882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108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Rainfall variability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63055485"/>
              </p:ext>
            </p:extLst>
          </p:nvPr>
        </p:nvGraphicFramePr>
        <p:xfrm>
          <a:off x="338137" y="1868488"/>
          <a:ext cx="8334375" cy="420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37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108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Population growth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38" y="1679080"/>
            <a:ext cx="6489700" cy="6588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Population growth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2838" y="2456320"/>
            <a:ext cx="7642542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Urban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centres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include Richards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Bay,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Empangeni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, former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KZN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government townships,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Felixton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(home to Tongaat-Hulett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Mondi),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5 Traditional Authority areas, 21 rural settlements and 61 farms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The current population is estimated at 378 000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The estimated population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growth rate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is a moderate 1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5%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p.a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, influenced negatively by HIV/Aids and positively by inwards migration.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9473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Economic Growth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38" y="1679080"/>
            <a:ext cx="64897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Socio-Economic considerations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60438" y="2548228"/>
            <a:ext cx="79295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Socio-economic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standards in the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WMA are below national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average. 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Over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40% of the population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subject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poverty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Municipal projects and job creation aim to alleviate poverty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levels.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Unemployment ~ 19% (urban areas) and ~ 50%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rural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areas. 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Rapid industrial growth has not translated proportionally to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job numbers.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Limited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development of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downstream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business opportunities contributes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to above phenomenon.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108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Economic Growth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38" y="1679080"/>
            <a:ext cx="6489700" cy="1305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Economic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growth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438" y="2548228"/>
            <a:ext cx="8061642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harbour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and transport infrastructure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are enablers of an economy relatively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more competitive than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rest of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RSA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ito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manufacturing, transport and agriculture. 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The small local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consumer base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and limited downstream business activities suggest that medium term growth will remain driven by large export-orientated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industrial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developments.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success of the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IDZ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is subject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to market influences, electricity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price and stability of supply, and stable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economic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environment for investors.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2" name="Round Same Side Corner Rectangle 1"/>
          <p:cNvSpPr/>
          <p:nvPr/>
        </p:nvSpPr>
        <p:spPr>
          <a:xfrm>
            <a:off x="1460500" y="2667000"/>
            <a:ext cx="6383338" cy="1460500"/>
          </a:xfrm>
          <a:prstGeom prst="round2SameRect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60500" y="4267200"/>
            <a:ext cx="6383338" cy="12700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9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7" y="773484"/>
            <a:ext cx="7866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Future Water Requirements by Sector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08312"/>
              </p:ext>
            </p:extLst>
          </p:nvPr>
        </p:nvGraphicFramePr>
        <p:xfrm>
          <a:off x="139700" y="1487939"/>
          <a:ext cx="8851900" cy="4768813"/>
        </p:xfrm>
        <a:graphic>
          <a:graphicData uri="http://schemas.openxmlformats.org/drawingml/2006/table">
            <a:tbl>
              <a:tblPr firstRow="1" firstCol="1" bandRow="1"/>
              <a:tblGrid>
                <a:gridCol w="3162300"/>
                <a:gridCol w="5689600"/>
              </a:tblGrid>
              <a:tr h="404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 Supply </a:t>
                      </a: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Sector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Users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</a:tr>
              <a:tr h="445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Current </a:t>
                      </a:r>
                      <a:r>
                        <a:rPr lang="en-GB" sz="17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industries </a:t>
                      </a:r>
                      <a:r>
                        <a:rPr lang="en-GB" sz="1700" b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(fixed)</a:t>
                      </a:r>
                      <a:endParaRPr lang="en-GB" sz="17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Mondi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R’Bay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, Mondi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Felixton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RBM, Foskor, Hillside Aluminium,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Bayside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Aluminium potable 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,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Tongaat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GB" sz="1700" b="1" dirty="0" err="1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Hulett</a:t>
                      </a:r>
                      <a:endParaRPr lang="en-GB" sz="17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Current industries </a:t>
                      </a:r>
                      <a:r>
                        <a:rPr lang="en-GB" sz="1700" b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(variable)</a:t>
                      </a: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GB" sz="1700" b="1" dirty="0" err="1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Tronox</a:t>
                      </a: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Hillendale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&amp;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Fairbreeze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,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Bayside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Aluminium, RBCT/harbour</a:t>
                      </a:r>
                      <a:endParaRPr lang="en-GB" sz="17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New </a:t>
                      </a:r>
                      <a:r>
                        <a:rPr lang="en-GB" sz="17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industries </a:t>
                      </a:r>
                      <a:r>
                        <a:rPr lang="en-GB" sz="1700" b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(IDZ)</a:t>
                      </a:r>
                      <a:endParaRPr lang="en-GB" sz="17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IDZ identified new 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industries (Phases 1 and 2)</a:t>
                      </a:r>
                      <a:endParaRPr lang="en-GB" sz="17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New industries </a:t>
                      </a:r>
                      <a:r>
                        <a:rPr lang="en-GB" sz="1700" b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(other)</a:t>
                      </a: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Further new industries/mines (Jindal mine etc.)</a:t>
                      </a: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18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Urban </a:t>
                      </a: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</a:t>
                      </a: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domestic </a:t>
                      </a: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&amp;</a:t>
                      </a:r>
                      <a:r>
                        <a:rPr lang="en-GB" sz="1700" baseline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light </a:t>
                      </a: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industrial)</a:t>
                      </a: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Increased supply </a:t>
                      </a: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from WTWs in City of </a:t>
                      </a:r>
                      <a:r>
                        <a:rPr lang="en-GB" sz="1700" b="1" dirty="0" err="1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uMhlatuze</a:t>
                      </a:r>
                      <a:endParaRPr lang="en-GB" sz="17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Increased supply to other areas in or from </a:t>
                      </a:r>
                      <a:r>
                        <a:rPr lang="en-GB" sz="1700" b="1" dirty="0" err="1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Mhlatuze</a:t>
                      </a: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catchment</a:t>
                      </a: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Significant expansion outside municipal 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boundary: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Mtubatuba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/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Mpukunyoni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Scheme from </a:t>
                      </a:r>
                      <a:r>
                        <a:rPr lang="en-GB" sz="1700" b="1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Nseleni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 WTW</a:t>
                      </a: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Irrigation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F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Existing irrigation after compulsory licensing</a:t>
                      </a: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New 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irrigation (no growth allowed for)</a:t>
                      </a:r>
                      <a:endParaRPr lang="en-GB" sz="17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SFRAs </a:t>
                      </a: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(plantation forestry</a:t>
                      </a: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)</a:t>
                      </a:r>
                    </a:p>
                  </a:txBody>
                  <a:tcPr marL="44787" marR="44787" marT="23638" marB="236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Existing </a:t>
                      </a: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SFRAs (no growth allowed for)</a:t>
                      </a:r>
                      <a:endParaRPr lang="en-GB" sz="17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44787" marR="44787" marT="23638" marB="236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92200" y="6216890"/>
            <a:ext cx="727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Discuss Table 3.3 on page 19 of Workshop BID 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68300" y="649288"/>
            <a:ext cx="8547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Industrial – fixed requirements (Mm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/a)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2200" y="6121400"/>
            <a:ext cx="727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Discuss Table 3.3 on page 19 of Workshop BID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303832"/>
              </p:ext>
            </p:extLst>
          </p:nvPr>
        </p:nvGraphicFramePr>
        <p:xfrm>
          <a:off x="69848" y="1488296"/>
          <a:ext cx="9074152" cy="4183778"/>
        </p:xfrm>
        <a:graphic>
          <a:graphicData uri="http://schemas.openxmlformats.org/drawingml/2006/table">
            <a:tbl>
              <a:tblPr firstRow="1" firstCol="1" bandRow="1"/>
              <a:tblGrid>
                <a:gridCol w="1034826"/>
                <a:gridCol w="1839688"/>
                <a:gridCol w="840237"/>
                <a:gridCol w="825500"/>
                <a:gridCol w="4533901"/>
              </a:tblGrid>
              <a:tr h="34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Supply Sector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effectLst/>
                          <a:latin typeface="Arial"/>
                          <a:ea typeface="Arial"/>
                          <a:cs typeface="Arial"/>
                        </a:rPr>
                        <a:t>User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Alloca-tion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Use </a:t>
                      </a:r>
                      <a:r>
                        <a:rPr lang="en-GB" sz="17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2013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Notes on future water requirements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</a:tr>
              <a:tr h="31053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Industries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700" b="0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Fixed require-</a:t>
                      </a:r>
                      <a:r>
                        <a:rPr lang="en-ZA" sz="1700" b="0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ments</a:t>
                      </a:r>
                      <a:endParaRPr lang="en-GB" sz="1700" b="0" dirty="0" smtClean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Mondi </a:t>
                      </a:r>
                      <a:r>
                        <a:rPr lang="en-GB" sz="1700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R’Bay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32.85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25.55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Allow allocation over full period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4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Mondi </a:t>
                      </a:r>
                      <a:r>
                        <a:rPr lang="en-GB" sz="1700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Felixton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3.15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2.22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Allow allocation </a:t>
                      </a: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over </a:t>
                      </a: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full period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 smtClean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RBM – total </a:t>
                      </a:r>
                      <a:r>
                        <a:rPr lang="en-GB" sz="1700" i="1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(</a:t>
                      </a:r>
                      <a:r>
                        <a:rPr lang="en-GB" sz="1700" i="1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Mfolozi</a:t>
                      </a:r>
                      <a:r>
                        <a:rPr lang="en-GB" sz="1700" i="1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, </a:t>
                      </a:r>
                      <a:r>
                        <a:rPr lang="en-GB" sz="1700" i="1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Nhlabane</a:t>
                      </a:r>
                      <a:r>
                        <a:rPr lang="en-GB" sz="1700" i="1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, </a:t>
                      </a:r>
                      <a:r>
                        <a:rPr lang="en-GB" sz="1700" i="1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Nsezi</a:t>
                      </a:r>
                      <a:r>
                        <a:rPr lang="en-GB" sz="1700" i="1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)</a:t>
                      </a:r>
                      <a:endParaRPr lang="en-GB" sz="17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30.00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24.71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Allow 30 Mm</a:t>
                      </a:r>
                      <a:r>
                        <a:rPr lang="en-GB" sz="1700" baseline="30000" dirty="0">
                          <a:effectLst/>
                          <a:latin typeface="Arial"/>
                          <a:ea typeface="Arial"/>
                          <a:cs typeface="Arial"/>
                        </a:rPr>
                        <a:t>3</a:t>
                      </a: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/a for full period. </a:t>
                      </a:r>
                      <a:r>
                        <a:rPr lang="en-GB" sz="1700" i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Assume </a:t>
                      </a:r>
                      <a:r>
                        <a:rPr lang="en-GB" sz="1700" i="1" dirty="0">
                          <a:effectLst/>
                          <a:latin typeface="Arial"/>
                          <a:ea typeface="Arial"/>
                          <a:cs typeface="Arial"/>
                        </a:rPr>
                        <a:t>30% supply from </a:t>
                      </a:r>
                      <a:r>
                        <a:rPr lang="en-GB" sz="1700" i="1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Mfolozi</a:t>
                      </a:r>
                      <a:r>
                        <a:rPr lang="en-GB" sz="1700" i="1" dirty="0">
                          <a:effectLst/>
                          <a:latin typeface="Arial"/>
                          <a:ea typeface="Arial"/>
                          <a:cs typeface="Arial"/>
                        </a:rPr>
                        <a:t> River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700" dirty="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Foskor - clarified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5.48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4.67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Allow allocation over full period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Foskor - potable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4.96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3.41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Allow allocation over full period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7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Hillside Aluminium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0.78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Current use continues over full period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Bayside</a:t>
                      </a: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GB" sz="1700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Alumi-nium</a:t>
                      </a: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potable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0.18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Allow 30% of current use over full period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7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Arial"/>
                          <a:ea typeface="Arial"/>
                          <a:cs typeface="Arial"/>
                        </a:rPr>
                        <a:t>Tongaat Hulett, Felixton</a:t>
                      </a:r>
                      <a:endParaRPr lang="en-GB" sz="17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1.89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0.79 </a:t>
                      </a:r>
                      <a:endParaRPr lang="en-GB" sz="17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Arial"/>
                          <a:ea typeface="Arial"/>
                          <a:cs typeface="Arial"/>
                        </a:rPr>
                        <a:t>Full allocation  over </a:t>
                      </a:r>
                      <a:r>
                        <a:rPr lang="en-GB" sz="17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period: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i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potential </a:t>
                      </a:r>
                      <a:r>
                        <a:rPr lang="en-GB" sz="1700" i="1" dirty="0">
                          <a:effectLst/>
                          <a:latin typeface="Arial"/>
                          <a:ea typeface="Arial"/>
                          <a:cs typeface="Arial"/>
                        </a:rPr>
                        <a:t>increased use of </a:t>
                      </a:r>
                      <a:r>
                        <a:rPr lang="en-GB" sz="1700" i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1 </a:t>
                      </a:r>
                      <a:r>
                        <a:rPr lang="en-GB" sz="1700" i="1" dirty="0">
                          <a:effectLst/>
                          <a:latin typeface="Arial"/>
                          <a:ea typeface="Arial"/>
                          <a:cs typeface="Arial"/>
                        </a:rPr>
                        <a:t>million </a:t>
                      </a:r>
                      <a:r>
                        <a:rPr lang="en-GB" sz="1700" i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m</a:t>
                      </a:r>
                      <a:r>
                        <a:rPr lang="en-GB" sz="1700" i="1" baseline="300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3</a:t>
                      </a:r>
                      <a:endParaRPr lang="en-GB" sz="1700" i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8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68300" y="649288"/>
            <a:ext cx="8547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Industrial – Variable Requirements (Mm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/a)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2200" y="6121400"/>
            <a:ext cx="727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Discuss Table 3.3 on page 19 of Workshop BID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427026"/>
              </p:ext>
            </p:extLst>
          </p:nvPr>
        </p:nvGraphicFramePr>
        <p:xfrm>
          <a:off x="69848" y="1475596"/>
          <a:ext cx="9074151" cy="3154680"/>
        </p:xfrm>
        <a:graphic>
          <a:graphicData uri="http://schemas.openxmlformats.org/drawingml/2006/table">
            <a:tbl>
              <a:tblPr firstRow="1" firstCol="1" bandRow="1"/>
              <a:tblGrid>
                <a:gridCol w="1212852"/>
                <a:gridCol w="2159000"/>
                <a:gridCol w="825500"/>
                <a:gridCol w="939800"/>
                <a:gridCol w="3936999"/>
              </a:tblGrid>
              <a:tr h="34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Supply Sector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User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Alloca-tion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Use </a:t>
                      </a:r>
                      <a:r>
                        <a:rPr lang="en-GB" sz="18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2013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Notes on future water requirements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Industries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variable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/>
                          <a:ea typeface="Arial"/>
                          <a:cs typeface="Arial"/>
                        </a:rPr>
                        <a:t>Tronox - Hillendale</a:t>
                      </a:r>
                      <a:endParaRPr lang="en-GB" sz="1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11.48 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3.77 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Mine closing with rehabilitation being done – phase out over 3 yrs.</a:t>
                      </a:r>
                      <a:endParaRPr lang="en-GB" sz="180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requirements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Tronox</a:t>
                      </a:r>
                      <a:r>
                        <a:rPr lang="en-GB" sz="1800" dirty="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r>
                        <a:rPr lang="en-GB" sz="1800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Fairbreeze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22.69 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-   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48.8 Ml/d from 2017 to 2027 for </a:t>
                      </a:r>
                      <a:r>
                        <a:rPr lang="en-GB" sz="1800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Fairbreeze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. 55Ml/d thereafter for Port </a:t>
                      </a:r>
                      <a:r>
                        <a:rPr lang="en-GB" sz="1800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Durnford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 </a:t>
                      </a:r>
                      <a:r>
                        <a:rPr lang="en-GB" sz="1800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mine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/>
                          <a:ea typeface="Arial"/>
                          <a:cs typeface="Arial"/>
                        </a:rPr>
                        <a:t>Bayside Aluminium raw</a:t>
                      </a:r>
                      <a:endParaRPr lang="en-GB" sz="1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1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Arial"/>
                          <a:ea typeface="Arial"/>
                          <a:cs typeface="Arial"/>
                        </a:rPr>
                        <a:t>0.34 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Raw </a:t>
                      </a:r>
                      <a:r>
                        <a:rPr lang="en-GB" sz="1800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water: 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phase out over 3 </a:t>
                      </a:r>
                      <a:r>
                        <a:rPr lang="en-GB" sz="1800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yrs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, starting with 30% of current use.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/>
                          <a:ea typeface="Arial"/>
                          <a:cs typeface="Arial"/>
                        </a:rPr>
                        <a:t>RBCT and harbour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1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Arial"/>
                          <a:ea typeface="Arial"/>
                          <a:cs typeface="Arial"/>
                        </a:rPr>
                        <a:t>0.26 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Current use continues until 2020 when it increases by 20%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16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68300" y="649288"/>
            <a:ext cx="8547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New Industrial Requirements (Mm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/a)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2200" y="6121400"/>
            <a:ext cx="727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Discuss Table 3.3 on page 19 of Workshop BID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074839"/>
              </p:ext>
            </p:extLst>
          </p:nvPr>
        </p:nvGraphicFramePr>
        <p:xfrm>
          <a:off x="69848" y="1551796"/>
          <a:ext cx="8845551" cy="2804160"/>
        </p:xfrm>
        <a:graphic>
          <a:graphicData uri="http://schemas.openxmlformats.org/drawingml/2006/table">
            <a:tbl>
              <a:tblPr firstRow="1" firstCol="1" bandRow="1"/>
              <a:tblGrid>
                <a:gridCol w="1763210"/>
                <a:gridCol w="2213232"/>
                <a:gridCol w="4869109"/>
              </a:tblGrid>
              <a:tr h="34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Supply Sector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  <a:latin typeface="Arial"/>
                          <a:ea typeface="Arial"/>
                          <a:cs typeface="Arial"/>
                        </a:rPr>
                        <a:t>User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Notes on future water requirements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</a:tr>
              <a:tr h="25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New industrial users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/>
                          <a:ea typeface="Arial"/>
                          <a:cs typeface="Arial"/>
                        </a:rPr>
                        <a:t>IDZ planning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According to IDZ </a:t>
                      </a:r>
                      <a:r>
                        <a:rPr lang="en-GB" sz="2000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Phases 1 &amp; 2  </a:t>
                      </a: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(incl. Pulp United as part of Phase 1D) </a:t>
                      </a:r>
                      <a:endParaRPr lang="en-GB" sz="2000" dirty="0" smtClean="0">
                        <a:effectLst/>
                        <a:latin typeface="Arial Narrow" panose="020B0606020202030204" pitchFamily="34" charset="0"/>
                        <a:ea typeface="Arial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Scenarios </a:t>
                      </a: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of 25%, 50%, 75% and 100% of IDZ planning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/>
                          <a:ea typeface="Arial"/>
                          <a:cs typeface="Arial"/>
                        </a:rPr>
                        <a:t>Further new (Jindal mine etc.)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Scenarios of 0%, 1%, 2% additional growth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9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68300" y="649288"/>
            <a:ext cx="8547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Urban/potable Requirements (Mm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/a)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2200" y="6121400"/>
            <a:ext cx="727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Discuss Table 3.3 on page 19 of Workshop BID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67654"/>
              </p:ext>
            </p:extLst>
          </p:nvPr>
        </p:nvGraphicFramePr>
        <p:xfrm>
          <a:off x="104773" y="1526396"/>
          <a:ext cx="9074151" cy="3154680"/>
        </p:xfrm>
        <a:graphic>
          <a:graphicData uri="http://schemas.openxmlformats.org/drawingml/2006/table">
            <a:tbl>
              <a:tblPr firstRow="1" firstCol="1" bandRow="1"/>
              <a:tblGrid>
                <a:gridCol w="1339852"/>
                <a:gridCol w="2463800"/>
                <a:gridCol w="1168542"/>
                <a:gridCol w="928048"/>
                <a:gridCol w="3173909"/>
              </a:tblGrid>
              <a:tr h="34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Supply Sector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User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Alloca-tion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Use </a:t>
                      </a:r>
                      <a:r>
                        <a:rPr lang="en-GB" sz="18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2013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Notes on future water requirements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</a:tr>
              <a:tr h="17324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Urban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(domestic / light industrial)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Supply from WTWs in </a:t>
                      </a:r>
                      <a:r>
                        <a:rPr lang="en-GB" sz="1800" dirty="0" err="1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uMhlatuze</a:t>
                      </a:r>
                      <a:r>
                        <a:rPr lang="en-GB" sz="1800" dirty="0" smtClean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 LM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31.0+ municipal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solidFill>
                            <a:srgbClr val="353D30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41.5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Scenarios of 1%, 2%, 3.5% growth</a:t>
                      </a:r>
                      <a:endParaRPr lang="en-GB" sz="180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11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Increased supply to other areas located  in or supplied 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from </a:t>
                      </a:r>
                      <a:r>
                        <a:rPr lang="en-GB" sz="1800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Mhlatuze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 catchment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5.0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Arial"/>
                          <a:ea typeface="Arial"/>
                          <a:cs typeface="Arial"/>
                        </a:rPr>
                        <a:t>5.5</a:t>
                      </a:r>
                      <a:endParaRPr lang="en-GB" sz="1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Scenarios of 1%, 2%, 3% and 4% growth</a:t>
                      </a:r>
                      <a:endParaRPr lang="en-GB" sz="180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GB" sz="1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Significant expansion outside municipal boundary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- 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-</a:t>
                      </a:r>
                      <a:endParaRPr lang="en-GB" sz="1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Planning for </a:t>
                      </a:r>
                      <a:r>
                        <a:rPr lang="en-GB" sz="1800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Mtubatuba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 / </a:t>
                      </a:r>
                      <a:r>
                        <a:rPr lang="en-GB" sz="1800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Mpukunyoni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 Scheme from </a:t>
                      </a:r>
                      <a:r>
                        <a:rPr lang="en-GB" sz="1800" dirty="0" err="1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Nseleni</a:t>
                      </a:r>
                      <a:r>
                        <a:rPr lang="en-GB" sz="18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 WTW</a:t>
                      </a:r>
                      <a:endParaRPr lang="en-GB" sz="18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8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Sub-Title here (if needed)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6288" y="-42217"/>
              <a:ext cx="7458099" cy="4616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PRESENTATION </a:t>
              </a:r>
              <a:r>
                <a:rPr lang="en-US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TITLE  HERE (if needed)</a:t>
              </a:r>
            </a:p>
          </p:txBody>
        </p:sp>
      </p:grp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DWA Planning on two fronts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8056562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Planning is highly structured and is guided by: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National Water Act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National Spatial Development Perspective (NSDP)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National Water Resource Strategy (national)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Integrated Strategic Perspectives (catchments)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b="1" dirty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Reconciliation strategies (metros)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All towns strategy studies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Ad hoc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Where problems require urgent </a:t>
            </a:r>
            <a:r>
              <a:rPr lang="en-US" altLang="en-US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action</a:t>
            </a:r>
            <a:endParaRPr lang="en-GB" sz="28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06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68300" y="649288"/>
            <a:ext cx="8547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Irrigation &amp; Forestry Requirements (Mm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/a)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2200" y="6121400"/>
            <a:ext cx="727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Discuss Table 3.3 on page 19 of Workshop BID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845112"/>
              </p:ext>
            </p:extLst>
          </p:nvPr>
        </p:nvGraphicFramePr>
        <p:xfrm>
          <a:off x="69849" y="1551796"/>
          <a:ext cx="9074151" cy="3505200"/>
        </p:xfrm>
        <a:graphic>
          <a:graphicData uri="http://schemas.openxmlformats.org/drawingml/2006/table">
            <a:tbl>
              <a:tblPr firstRow="1" firstCol="1" bandRow="1"/>
              <a:tblGrid>
                <a:gridCol w="1517652"/>
                <a:gridCol w="2070100"/>
                <a:gridCol w="850900"/>
                <a:gridCol w="850900"/>
                <a:gridCol w="3784599"/>
              </a:tblGrid>
              <a:tr h="34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Supply Sector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User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Alloca-tion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Use </a:t>
                      </a:r>
                      <a:r>
                        <a:rPr lang="en-GB" sz="20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2013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Notes on future water requirements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</a:tr>
              <a:tr h="173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Irrigation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F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/>
                          <a:ea typeface="Arial"/>
                          <a:cs typeface="Arial"/>
                        </a:rPr>
                        <a:t>Existing irrigation after compulsory licensing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/>
                          <a:ea typeface="Arial"/>
                          <a:cs typeface="Arial"/>
                        </a:rPr>
                        <a:t>120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Revised allocations over full period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/>
                          <a:ea typeface="Arial"/>
                          <a:cs typeface="Arial"/>
                        </a:rPr>
                        <a:t>New irrigation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Increased use not included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46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SFRAs (</a:t>
                      </a:r>
                      <a:r>
                        <a:rPr lang="en-GB" sz="20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forestry)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/>
                          <a:ea typeface="Arial"/>
                          <a:cs typeface="Arial"/>
                        </a:rPr>
                        <a:t>Existing SFRAs</a:t>
                      </a:r>
                      <a:endParaRPr lang="en-GB" sz="2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/>
                          <a:ea typeface="Arial"/>
                          <a:cs typeface="Arial"/>
                        </a:rPr>
                        <a:t> - </a:t>
                      </a:r>
                      <a:endParaRPr lang="en-GB" sz="2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7662" marR="37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Possibility  for doubling of forestry over period – not included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Arial"/>
                          <a:cs typeface="Arial"/>
                        </a:rPr>
                        <a:t>Possibility of increased dryland sugar cane – not included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7662" marR="37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4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5934"/>
            <a:ext cx="8229600" cy="762592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Population</a:t>
            </a:r>
            <a:r>
              <a:rPr lang="en-US" altLang="en-US" dirty="0"/>
              <a:t> 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growth scenarios</a:t>
            </a:r>
          </a:p>
        </p:txBody>
      </p:sp>
      <p:sp>
        <p:nvSpPr>
          <p:cNvPr id="126980" name="Line 4"/>
          <p:cNvSpPr>
            <a:spLocks noChangeShapeType="1"/>
          </p:cNvSpPr>
          <p:nvPr/>
        </p:nvSpPr>
        <p:spPr bwMode="auto">
          <a:xfrm>
            <a:off x="1066800" y="1600200"/>
            <a:ext cx="0" cy="42672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>
            <a:off x="1066800" y="5867400"/>
            <a:ext cx="7391400" cy="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 rot="16200000">
            <a:off x="-623956" y="3315643"/>
            <a:ext cx="2771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5C891B"/>
                </a:solidFill>
              </a:defRPr>
            </a:lvl1pPr>
          </a:lstStyle>
          <a:p>
            <a:r>
              <a:rPr lang="en-US" altLang="en-US" dirty="0"/>
              <a:t>Population number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558351" y="5879194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5C891B"/>
                </a:solidFill>
              </a:rPr>
              <a:t>Years</a:t>
            </a:r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 flipV="1">
            <a:off x="1066800" y="3810000"/>
            <a:ext cx="7239000" cy="68580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6986" name="Line 10"/>
          <p:cNvSpPr>
            <a:spLocks noChangeShapeType="1"/>
          </p:cNvSpPr>
          <p:nvPr/>
        </p:nvSpPr>
        <p:spPr bwMode="auto">
          <a:xfrm flipV="1">
            <a:off x="1066800" y="1981200"/>
            <a:ext cx="7010400" cy="25146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1143000" y="4495800"/>
            <a:ext cx="12987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350 000</a:t>
            </a:r>
            <a:endParaRPr lang="en-US" altLang="en-US" dirty="0"/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 rot="-389122">
            <a:off x="5867400" y="3505200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0.5 % pa</a:t>
            </a:r>
          </a:p>
        </p:txBody>
      </p:sp>
      <p:sp>
        <p:nvSpPr>
          <p:cNvPr id="126990" name="Text Box 14"/>
          <p:cNvSpPr txBox="1">
            <a:spLocks noChangeArrowheads="1"/>
          </p:cNvSpPr>
          <p:nvPr/>
        </p:nvSpPr>
        <p:spPr bwMode="auto">
          <a:xfrm rot="-1196342">
            <a:off x="5638800" y="2057400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3.5 </a:t>
            </a:r>
            <a:r>
              <a:rPr lang="en-US" altLang="en-US" dirty="0"/>
              <a:t>% pa</a:t>
            </a:r>
          </a:p>
        </p:txBody>
      </p:sp>
      <p:sp>
        <p:nvSpPr>
          <p:cNvPr id="126996" name="Text Box 20"/>
          <p:cNvSpPr txBox="1">
            <a:spLocks noChangeArrowheads="1"/>
          </p:cNvSpPr>
          <p:nvPr/>
        </p:nvSpPr>
        <p:spPr bwMode="auto">
          <a:xfrm>
            <a:off x="990600" y="579120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olidFill>
                  <a:srgbClr val="000000"/>
                </a:solidFill>
              </a:rPr>
              <a:t>2014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26997" name="Text Box 21"/>
          <p:cNvSpPr txBox="1">
            <a:spLocks noChangeArrowheads="1"/>
          </p:cNvSpPr>
          <p:nvPr/>
        </p:nvSpPr>
        <p:spPr bwMode="auto">
          <a:xfrm>
            <a:off x="7696200" y="579120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olidFill>
                  <a:srgbClr val="000000"/>
                </a:solidFill>
              </a:rPr>
              <a:t>2040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3111500" y="2938463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High</a:t>
            </a:r>
          </a:p>
        </p:txBody>
      </p:sp>
      <p:sp>
        <p:nvSpPr>
          <p:cNvPr id="127000" name="Text Box 24"/>
          <p:cNvSpPr txBox="1">
            <a:spLocks noChangeArrowheads="1"/>
          </p:cNvSpPr>
          <p:nvPr/>
        </p:nvSpPr>
        <p:spPr bwMode="auto">
          <a:xfrm>
            <a:off x="4340225" y="3686175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8198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581"/>
            <a:ext cx="8229600" cy="789887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Economic growth scenarios</a:t>
            </a:r>
          </a:p>
        </p:txBody>
      </p:sp>
      <p:sp>
        <p:nvSpPr>
          <p:cNvPr id="128004" name="Line 4"/>
          <p:cNvSpPr>
            <a:spLocks noChangeShapeType="1"/>
          </p:cNvSpPr>
          <p:nvPr/>
        </p:nvSpPr>
        <p:spPr bwMode="auto">
          <a:xfrm>
            <a:off x="1066800" y="1600200"/>
            <a:ext cx="0" cy="42672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8005" name="Line 5"/>
          <p:cNvSpPr>
            <a:spLocks noChangeShapeType="1"/>
          </p:cNvSpPr>
          <p:nvPr/>
        </p:nvSpPr>
        <p:spPr bwMode="auto">
          <a:xfrm>
            <a:off x="1066800" y="5867400"/>
            <a:ext cx="7391400" cy="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 rot="16200000">
            <a:off x="-727075" y="3200400"/>
            <a:ext cx="297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5C891B"/>
                </a:solidFill>
              </a:defRPr>
            </a:lvl1pPr>
          </a:lstStyle>
          <a:p>
            <a:r>
              <a:rPr lang="en-US" altLang="en-US" dirty="0"/>
              <a:t>GGP (</a:t>
            </a:r>
            <a:r>
              <a:rPr lang="en-US" altLang="en-US" dirty="0" err="1"/>
              <a:t>Rands</a:t>
            </a:r>
            <a:r>
              <a:rPr lang="en-US" altLang="en-US" dirty="0"/>
              <a:t> million)</a:t>
            </a:r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 flipV="1">
            <a:off x="1066800" y="3962400"/>
            <a:ext cx="7239000" cy="53340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8009" name="Line 9"/>
          <p:cNvSpPr>
            <a:spLocks noChangeShapeType="1"/>
          </p:cNvSpPr>
          <p:nvPr/>
        </p:nvSpPr>
        <p:spPr bwMode="auto">
          <a:xfrm flipV="1">
            <a:off x="1066800" y="2370138"/>
            <a:ext cx="7113588" cy="2125662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 rot="-216697">
            <a:off x="5867400" y="3657600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1 % pa</a:t>
            </a: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 rot="-1196342">
            <a:off x="5832475" y="2365375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6 % pa ?</a:t>
            </a:r>
          </a:p>
        </p:txBody>
      </p:sp>
      <p:sp>
        <p:nvSpPr>
          <p:cNvPr id="128019" name="Text Box 19"/>
          <p:cNvSpPr txBox="1">
            <a:spLocks noChangeArrowheads="1"/>
          </p:cNvSpPr>
          <p:nvPr/>
        </p:nvSpPr>
        <p:spPr bwMode="auto">
          <a:xfrm>
            <a:off x="4291806" y="5929313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5C891B"/>
                </a:solidFill>
              </a:rPr>
              <a:t>Years</a:t>
            </a:r>
          </a:p>
        </p:txBody>
      </p:sp>
      <p:sp>
        <p:nvSpPr>
          <p:cNvPr id="128023" name="Text Box 23"/>
          <p:cNvSpPr txBox="1">
            <a:spLocks noChangeArrowheads="1"/>
          </p:cNvSpPr>
          <p:nvPr/>
        </p:nvSpPr>
        <p:spPr bwMode="auto">
          <a:xfrm>
            <a:off x="990600" y="579120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olidFill>
                  <a:srgbClr val="000000"/>
                </a:solidFill>
              </a:rPr>
              <a:t>2014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28024" name="Text Box 24"/>
          <p:cNvSpPr txBox="1">
            <a:spLocks noChangeArrowheads="1"/>
          </p:cNvSpPr>
          <p:nvPr/>
        </p:nvSpPr>
        <p:spPr bwMode="auto">
          <a:xfrm>
            <a:off x="7696200" y="579120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olidFill>
                  <a:srgbClr val="000000"/>
                </a:solidFill>
              </a:rPr>
              <a:t>2040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28025" name="Text Box 25"/>
          <p:cNvSpPr txBox="1">
            <a:spLocks noChangeArrowheads="1"/>
          </p:cNvSpPr>
          <p:nvPr/>
        </p:nvSpPr>
        <p:spPr bwMode="auto">
          <a:xfrm>
            <a:off x="4386263" y="3743325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Low</a:t>
            </a:r>
          </a:p>
        </p:txBody>
      </p:sp>
      <p:sp>
        <p:nvSpPr>
          <p:cNvPr id="128026" name="Text Box 26"/>
          <p:cNvSpPr txBox="1">
            <a:spLocks noChangeArrowheads="1"/>
          </p:cNvSpPr>
          <p:nvPr/>
        </p:nvSpPr>
        <p:spPr bwMode="auto">
          <a:xfrm>
            <a:off x="3886200" y="2878138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14943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0617"/>
            <a:ext cx="8229600" cy="817183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Per capita income</a:t>
            </a: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1066800" y="1600200"/>
            <a:ext cx="0" cy="42672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1066800" y="5867400"/>
            <a:ext cx="7391400" cy="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V="1">
            <a:off x="1066800" y="2209800"/>
            <a:ext cx="6477000" cy="220980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 rot="16200000">
            <a:off x="-380207" y="3548857"/>
            <a:ext cx="228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GGP per capita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886200" y="5943600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C891B"/>
                </a:solidFill>
              </a:rPr>
              <a:t>Years</a:t>
            </a:r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>
            <a:off x="1066800" y="4419600"/>
            <a:ext cx="7056438" cy="528638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4572000" y="1447800"/>
            <a:ext cx="3844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C891B"/>
                </a:solidFill>
              </a:rPr>
              <a:t>High economic growth rate</a:t>
            </a:r>
          </a:p>
          <a:p>
            <a:r>
              <a:rPr lang="en-US" altLang="en-US">
                <a:solidFill>
                  <a:srgbClr val="5C891B"/>
                </a:solidFill>
              </a:rPr>
              <a:t>Low population growth rate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4648200" y="3743325"/>
            <a:ext cx="391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C891B"/>
                </a:solidFill>
              </a:rPr>
              <a:t>Low economic growth rate</a:t>
            </a:r>
          </a:p>
          <a:p>
            <a:r>
              <a:rPr lang="en-US" altLang="en-US">
                <a:solidFill>
                  <a:srgbClr val="5C891B"/>
                </a:solidFill>
              </a:rPr>
              <a:t>High population growth rate</a:t>
            </a:r>
          </a:p>
        </p:txBody>
      </p:sp>
    </p:spTree>
    <p:extLst>
      <p:ext uri="{BB962C8B-B14F-4D97-AF65-F5344CB8AC3E}">
        <p14:creationId xmlns:p14="http://schemas.microsoft.com/office/powerpoint/2010/main" val="22388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615761"/>
            <a:ext cx="8229600" cy="1143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Translating population and economic growth into water demand</a:t>
            </a:r>
          </a:p>
        </p:txBody>
      </p:sp>
      <p:sp>
        <p:nvSpPr>
          <p:cNvPr id="129141" name="Line 117"/>
          <p:cNvSpPr>
            <a:spLocks noChangeShapeType="1"/>
          </p:cNvSpPr>
          <p:nvPr/>
        </p:nvSpPr>
        <p:spPr bwMode="auto">
          <a:xfrm>
            <a:off x="1066800" y="1600200"/>
            <a:ext cx="0" cy="42672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stealth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9142" name="Line 118"/>
          <p:cNvSpPr>
            <a:spLocks noChangeShapeType="1"/>
          </p:cNvSpPr>
          <p:nvPr/>
        </p:nvSpPr>
        <p:spPr bwMode="auto">
          <a:xfrm>
            <a:off x="1066800" y="5867400"/>
            <a:ext cx="7391400" cy="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9143" name="Text Box 119"/>
          <p:cNvSpPr txBox="1">
            <a:spLocks noChangeArrowheads="1"/>
          </p:cNvSpPr>
          <p:nvPr/>
        </p:nvSpPr>
        <p:spPr bwMode="auto">
          <a:xfrm rot="16200000">
            <a:off x="-24606" y="4509294"/>
            <a:ext cx="157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Water use</a:t>
            </a:r>
          </a:p>
        </p:txBody>
      </p:sp>
      <p:sp>
        <p:nvSpPr>
          <p:cNvPr id="129144" name="Text Box 120"/>
          <p:cNvSpPr txBox="1">
            <a:spLocks noChangeArrowheads="1"/>
          </p:cNvSpPr>
          <p:nvPr/>
        </p:nvSpPr>
        <p:spPr bwMode="auto">
          <a:xfrm>
            <a:off x="3886200" y="5943600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C891B"/>
                </a:solidFill>
              </a:rPr>
              <a:t>Years</a:t>
            </a:r>
          </a:p>
        </p:txBody>
      </p:sp>
      <p:sp>
        <p:nvSpPr>
          <p:cNvPr id="129145" name="Text Box 121"/>
          <p:cNvSpPr txBox="1">
            <a:spLocks noChangeArrowheads="1"/>
          </p:cNvSpPr>
          <p:nvPr/>
        </p:nvSpPr>
        <p:spPr bwMode="auto">
          <a:xfrm>
            <a:off x="7696200" y="579120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olidFill>
                  <a:srgbClr val="000000"/>
                </a:solidFill>
              </a:rPr>
              <a:t>2040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29146" name="Text Box 122"/>
          <p:cNvSpPr txBox="1">
            <a:spLocks noChangeArrowheads="1"/>
          </p:cNvSpPr>
          <p:nvPr/>
        </p:nvSpPr>
        <p:spPr bwMode="auto">
          <a:xfrm>
            <a:off x="1066800" y="58674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129148" name="Freeform 124"/>
          <p:cNvSpPr>
            <a:spLocks/>
          </p:cNvSpPr>
          <p:nvPr/>
        </p:nvSpPr>
        <p:spPr bwMode="auto">
          <a:xfrm>
            <a:off x="1143000" y="2667000"/>
            <a:ext cx="4648200" cy="2476500"/>
          </a:xfrm>
          <a:custGeom>
            <a:avLst/>
            <a:gdLst>
              <a:gd name="T0" fmla="*/ 0 w 4032"/>
              <a:gd name="T1" fmla="*/ 1152 h 1464"/>
              <a:gd name="T2" fmla="*/ 240 w 4032"/>
              <a:gd name="T3" fmla="*/ 1440 h 1464"/>
              <a:gd name="T4" fmla="*/ 384 w 4032"/>
              <a:gd name="T5" fmla="*/ 1296 h 1464"/>
              <a:gd name="T6" fmla="*/ 864 w 4032"/>
              <a:gd name="T7" fmla="*/ 960 h 1464"/>
              <a:gd name="T8" fmla="*/ 1296 w 4032"/>
              <a:gd name="T9" fmla="*/ 960 h 1464"/>
              <a:gd name="T10" fmla="*/ 1584 w 4032"/>
              <a:gd name="T11" fmla="*/ 816 h 1464"/>
              <a:gd name="T12" fmla="*/ 1872 w 4032"/>
              <a:gd name="T13" fmla="*/ 768 h 1464"/>
              <a:gd name="T14" fmla="*/ 2064 w 4032"/>
              <a:gd name="T15" fmla="*/ 576 h 1464"/>
              <a:gd name="T16" fmla="*/ 2352 w 4032"/>
              <a:gd name="T17" fmla="*/ 528 h 1464"/>
              <a:gd name="T18" fmla="*/ 2592 w 4032"/>
              <a:gd name="T19" fmla="*/ 192 h 1464"/>
              <a:gd name="T20" fmla="*/ 2880 w 4032"/>
              <a:gd name="T21" fmla="*/ 576 h 1464"/>
              <a:gd name="T22" fmla="*/ 3072 w 4032"/>
              <a:gd name="T23" fmla="*/ 336 h 1464"/>
              <a:gd name="T24" fmla="*/ 3216 w 4032"/>
              <a:gd name="T25" fmla="*/ 672 h 1464"/>
              <a:gd name="T26" fmla="*/ 3456 w 4032"/>
              <a:gd name="T27" fmla="*/ 384 h 1464"/>
              <a:gd name="T28" fmla="*/ 4032 w 4032"/>
              <a:gd name="T29" fmla="*/ 0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32" h="1464">
                <a:moveTo>
                  <a:pt x="0" y="1152"/>
                </a:moveTo>
                <a:cubicBezTo>
                  <a:pt x="88" y="1284"/>
                  <a:pt x="176" y="1416"/>
                  <a:pt x="240" y="1440"/>
                </a:cubicBezTo>
                <a:cubicBezTo>
                  <a:pt x="304" y="1464"/>
                  <a:pt x="280" y="1376"/>
                  <a:pt x="384" y="1296"/>
                </a:cubicBezTo>
                <a:cubicBezTo>
                  <a:pt x="488" y="1216"/>
                  <a:pt x="712" y="1016"/>
                  <a:pt x="864" y="960"/>
                </a:cubicBezTo>
                <a:cubicBezTo>
                  <a:pt x="1016" y="904"/>
                  <a:pt x="1176" y="984"/>
                  <a:pt x="1296" y="960"/>
                </a:cubicBezTo>
                <a:cubicBezTo>
                  <a:pt x="1416" y="936"/>
                  <a:pt x="1488" y="848"/>
                  <a:pt x="1584" y="816"/>
                </a:cubicBezTo>
                <a:cubicBezTo>
                  <a:pt x="1680" y="784"/>
                  <a:pt x="1792" y="808"/>
                  <a:pt x="1872" y="768"/>
                </a:cubicBezTo>
                <a:cubicBezTo>
                  <a:pt x="1952" y="728"/>
                  <a:pt x="1984" y="616"/>
                  <a:pt x="2064" y="576"/>
                </a:cubicBezTo>
                <a:cubicBezTo>
                  <a:pt x="2144" y="536"/>
                  <a:pt x="2264" y="592"/>
                  <a:pt x="2352" y="528"/>
                </a:cubicBezTo>
                <a:cubicBezTo>
                  <a:pt x="2440" y="464"/>
                  <a:pt x="2504" y="184"/>
                  <a:pt x="2592" y="192"/>
                </a:cubicBezTo>
                <a:cubicBezTo>
                  <a:pt x="2680" y="200"/>
                  <a:pt x="2800" y="552"/>
                  <a:pt x="2880" y="576"/>
                </a:cubicBezTo>
                <a:cubicBezTo>
                  <a:pt x="2960" y="600"/>
                  <a:pt x="3016" y="320"/>
                  <a:pt x="3072" y="336"/>
                </a:cubicBezTo>
                <a:cubicBezTo>
                  <a:pt x="3128" y="352"/>
                  <a:pt x="3152" y="664"/>
                  <a:pt x="3216" y="672"/>
                </a:cubicBezTo>
                <a:cubicBezTo>
                  <a:pt x="3280" y="680"/>
                  <a:pt x="3320" y="496"/>
                  <a:pt x="3456" y="384"/>
                </a:cubicBezTo>
                <a:cubicBezTo>
                  <a:pt x="3592" y="272"/>
                  <a:pt x="3912" y="80"/>
                  <a:pt x="4032" y="0"/>
                </a:cubicBezTo>
              </a:path>
            </a:pathLst>
          </a:custGeom>
          <a:noFill/>
          <a:ln w="15875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9150" name="Text Box 126"/>
          <p:cNvSpPr txBox="1">
            <a:spLocks noChangeArrowheads="1"/>
          </p:cNvSpPr>
          <p:nvPr/>
        </p:nvSpPr>
        <p:spPr bwMode="auto">
          <a:xfrm>
            <a:off x="5486400" y="586740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olidFill>
                  <a:srgbClr val="000000"/>
                </a:solidFill>
              </a:rPr>
              <a:t>2014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29151" name="Line 127"/>
          <p:cNvSpPr>
            <a:spLocks noChangeShapeType="1"/>
          </p:cNvSpPr>
          <p:nvPr/>
        </p:nvSpPr>
        <p:spPr bwMode="auto">
          <a:xfrm>
            <a:off x="5791200" y="1676400"/>
            <a:ext cx="0" cy="4191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9152" name="Line 128"/>
          <p:cNvSpPr>
            <a:spLocks noChangeShapeType="1"/>
          </p:cNvSpPr>
          <p:nvPr/>
        </p:nvSpPr>
        <p:spPr bwMode="auto">
          <a:xfrm flipV="1">
            <a:off x="5791200" y="1524000"/>
            <a:ext cx="2743200" cy="1143000"/>
          </a:xfrm>
          <a:prstGeom prst="line">
            <a:avLst/>
          </a:prstGeom>
          <a:noFill/>
          <a:ln w="15875" cap="sq">
            <a:solidFill>
              <a:srgbClr val="33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9153" name="Line 129"/>
          <p:cNvSpPr>
            <a:spLocks noChangeShapeType="1"/>
          </p:cNvSpPr>
          <p:nvPr/>
        </p:nvSpPr>
        <p:spPr bwMode="auto">
          <a:xfrm flipV="1">
            <a:off x="5791200" y="2559050"/>
            <a:ext cx="2155825" cy="107950"/>
          </a:xfrm>
          <a:prstGeom prst="line">
            <a:avLst/>
          </a:prstGeom>
          <a:noFill/>
          <a:ln w="15875" cap="sq">
            <a:solidFill>
              <a:srgbClr val="33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9154" name="Line 130"/>
          <p:cNvSpPr>
            <a:spLocks noChangeShapeType="1"/>
          </p:cNvSpPr>
          <p:nvPr/>
        </p:nvSpPr>
        <p:spPr bwMode="auto">
          <a:xfrm flipV="1">
            <a:off x="5791200" y="2209800"/>
            <a:ext cx="2365375" cy="457200"/>
          </a:xfrm>
          <a:prstGeom prst="line">
            <a:avLst/>
          </a:prstGeom>
          <a:noFill/>
          <a:ln w="15875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29155" name="Text Box 131"/>
          <p:cNvSpPr txBox="1">
            <a:spLocks noChangeArrowheads="1"/>
          </p:cNvSpPr>
          <p:nvPr/>
        </p:nvSpPr>
        <p:spPr bwMode="auto">
          <a:xfrm>
            <a:off x="6651625" y="1485900"/>
            <a:ext cx="996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High eco</a:t>
            </a:r>
          </a:p>
          <a:p>
            <a:r>
              <a:rPr lang="en-US" altLang="en-US" sz="1600"/>
              <a:t>High pop</a:t>
            </a:r>
          </a:p>
        </p:txBody>
      </p:sp>
      <p:sp>
        <p:nvSpPr>
          <p:cNvPr id="129156" name="Text Box 132"/>
          <p:cNvSpPr txBox="1">
            <a:spLocks noChangeArrowheads="1"/>
          </p:cNvSpPr>
          <p:nvPr/>
        </p:nvSpPr>
        <p:spPr bwMode="auto">
          <a:xfrm>
            <a:off x="8158163" y="1901825"/>
            <a:ext cx="9858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High eco</a:t>
            </a:r>
          </a:p>
          <a:p>
            <a:r>
              <a:rPr lang="en-US" altLang="en-US" sz="1600"/>
              <a:t>Low pop</a:t>
            </a:r>
          </a:p>
        </p:txBody>
      </p:sp>
      <p:sp>
        <p:nvSpPr>
          <p:cNvPr id="129157" name="Text Box 133"/>
          <p:cNvSpPr txBox="1">
            <a:spLocks noChangeArrowheads="1"/>
          </p:cNvSpPr>
          <p:nvPr/>
        </p:nvSpPr>
        <p:spPr bwMode="auto">
          <a:xfrm>
            <a:off x="8045450" y="2506663"/>
            <a:ext cx="952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Low eco</a:t>
            </a:r>
          </a:p>
          <a:p>
            <a:r>
              <a:rPr lang="en-US" altLang="en-US" sz="1600"/>
              <a:t>Low pop</a:t>
            </a:r>
          </a:p>
        </p:txBody>
      </p:sp>
    </p:spTree>
    <p:extLst>
      <p:ext uri="{BB962C8B-B14F-4D97-AF65-F5344CB8AC3E}">
        <p14:creationId xmlns:p14="http://schemas.microsoft.com/office/powerpoint/2010/main" val="39111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2184"/>
            <a:ext cx="8229600" cy="762592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Forecasts in context</a:t>
            </a:r>
          </a:p>
        </p:txBody>
      </p:sp>
      <p:pic>
        <p:nvPicPr>
          <p:cNvPr id="7578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8553" b="16179"/>
          <a:stretch>
            <a:fillRect/>
          </a:stretch>
        </p:blipFill>
        <p:spPr>
          <a:xfrm>
            <a:off x="838200" y="3581400"/>
            <a:ext cx="4121150" cy="2609850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838200" y="1624013"/>
            <a:ext cx="0" cy="4427537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838200" y="6070600"/>
            <a:ext cx="6934200" cy="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5805" name="Text Box 29"/>
          <p:cNvSpPr txBox="1">
            <a:spLocks noChangeArrowheads="1"/>
          </p:cNvSpPr>
          <p:nvPr/>
        </p:nvSpPr>
        <p:spPr bwMode="auto">
          <a:xfrm>
            <a:off x="3998795" y="1371600"/>
            <a:ext cx="514520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 smtClean="0"/>
              <a:t>Key Factors </a:t>
            </a:r>
            <a:r>
              <a:rPr lang="en-US" altLang="en-US" b="1" dirty="0"/>
              <a:t>affecting forecast:</a:t>
            </a:r>
            <a:endParaRPr lang="en-US" altLang="en-US" sz="2000" b="1" dirty="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</a:rPr>
              <a:t>   </a:t>
            </a:r>
            <a:r>
              <a:rPr lang="en-US" altLang="en-US" sz="2000" dirty="0" smtClean="0">
                <a:solidFill>
                  <a:srgbClr val="0070C0"/>
                </a:solidFill>
              </a:rPr>
              <a:t>Starting point</a:t>
            </a:r>
          </a:p>
          <a:p>
            <a:pPr>
              <a:buFontTx/>
              <a:buChar char="•"/>
            </a:pPr>
            <a:r>
              <a:rPr lang="en-US" altLang="en-US" sz="2000" dirty="0" smtClean="0">
                <a:solidFill>
                  <a:srgbClr val="0070C0"/>
                </a:solidFill>
              </a:rPr>
              <a:t>Uptake </a:t>
            </a:r>
            <a:r>
              <a:rPr lang="en-US" altLang="en-US" sz="2000" dirty="0">
                <a:solidFill>
                  <a:srgbClr val="0070C0"/>
                </a:solidFill>
              </a:rPr>
              <a:t>in IDZ</a:t>
            </a:r>
          </a:p>
          <a:p>
            <a:pPr marL="231775" indent="-231775">
              <a:buFontTx/>
              <a:buChar char="•"/>
            </a:pPr>
            <a:r>
              <a:rPr lang="en-US" altLang="en-US" sz="2000" dirty="0">
                <a:solidFill>
                  <a:srgbClr val="0070C0"/>
                </a:solidFill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</a:rPr>
              <a:t> Water </a:t>
            </a:r>
            <a:r>
              <a:rPr lang="en-US" altLang="en-US" sz="2000" dirty="0">
                <a:solidFill>
                  <a:srgbClr val="0070C0"/>
                </a:solidFill>
              </a:rPr>
              <a:t>Management </a:t>
            </a:r>
            <a:r>
              <a:rPr lang="en-US" altLang="en-US" sz="2000" dirty="0" smtClean="0">
                <a:solidFill>
                  <a:srgbClr val="0070C0"/>
                </a:solidFill>
              </a:rPr>
              <a:t>(WC/WDM</a:t>
            </a:r>
            <a:r>
              <a:rPr lang="en-US" altLang="en-US" sz="2000" dirty="0">
                <a:solidFill>
                  <a:srgbClr val="0070C0"/>
                </a:solidFill>
              </a:rPr>
              <a:t>, </a:t>
            </a:r>
            <a:br>
              <a:rPr lang="en-US" altLang="en-US" sz="2000" dirty="0">
                <a:solidFill>
                  <a:srgbClr val="0070C0"/>
                </a:solidFill>
              </a:rPr>
            </a:br>
            <a:r>
              <a:rPr lang="en-US" altLang="en-US" sz="2000" dirty="0">
                <a:solidFill>
                  <a:srgbClr val="0070C0"/>
                </a:solidFill>
              </a:rPr>
              <a:t>   losses, billing, credit control) </a:t>
            </a:r>
          </a:p>
        </p:txBody>
      </p:sp>
      <p:sp>
        <p:nvSpPr>
          <p:cNvPr id="75806" name="Text Box 30"/>
          <p:cNvSpPr txBox="1">
            <a:spLocks noChangeArrowheads="1"/>
          </p:cNvSpPr>
          <p:nvPr/>
        </p:nvSpPr>
        <p:spPr bwMode="auto">
          <a:xfrm>
            <a:off x="2160588" y="3124200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Historic</a:t>
            </a:r>
          </a:p>
        </p:txBody>
      </p:sp>
      <p:sp>
        <p:nvSpPr>
          <p:cNvPr id="75807" name="Text Box 31"/>
          <p:cNvSpPr txBox="1">
            <a:spLocks noChangeArrowheads="1"/>
          </p:cNvSpPr>
          <p:nvPr/>
        </p:nvSpPr>
        <p:spPr bwMode="auto">
          <a:xfrm rot="16200000">
            <a:off x="-227806" y="4547394"/>
            <a:ext cx="157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Water use</a:t>
            </a:r>
          </a:p>
        </p:txBody>
      </p:sp>
      <p:sp>
        <p:nvSpPr>
          <p:cNvPr id="75808" name="Text Box 32"/>
          <p:cNvSpPr txBox="1">
            <a:spLocks noChangeArrowheads="1"/>
          </p:cNvSpPr>
          <p:nvPr/>
        </p:nvSpPr>
        <p:spPr bwMode="auto">
          <a:xfrm>
            <a:off x="3897313" y="6049963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C891B"/>
                </a:solidFill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25891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554037" y="556689"/>
            <a:ext cx="8431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Future Water Requirement Scenarios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835038"/>
              </p:ext>
            </p:extLst>
          </p:nvPr>
        </p:nvGraphicFramePr>
        <p:xfrm>
          <a:off x="0" y="1225835"/>
          <a:ext cx="9144004" cy="5424984"/>
        </p:xfrm>
        <a:graphic>
          <a:graphicData uri="http://schemas.openxmlformats.org/drawingml/2006/table">
            <a:tbl>
              <a:tblPr firstRow="1" firstCol="1" bandRow="1"/>
              <a:tblGrid>
                <a:gridCol w="1581602"/>
                <a:gridCol w="922495"/>
                <a:gridCol w="922495"/>
                <a:gridCol w="922495"/>
                <a:gridCol w="922495"/>
                <a:gridCol w="922495"/>
                <a:gridCol w="922495"/>
                <a:gridCol w="1013716"/>
                <a:gridCol w="1013716"/>
              </a:tblGrid>
              <a:tr h="309186">
                <a:tc rowSpan="2"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Scenario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 anchor="ctr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Water requirement component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 anchor="ctr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2658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Current industries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Arial"/>
                          <a:cs typeface="Times New Roman"/>
                        </a:rPr>
                        <a:t>(fixed &amp; variable)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New identified IDZ industries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Further new industries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Arial"/>
                          <a:cs typeface="Times New Roman"/>
                        </a:rPr>
                        <a:t>(% additional growth)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Municipal Urban/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domestic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Arial"/>
                          <a:cs typeface="Times New Roman"/>
                        </a:rPr>
                        <a:t>(% growth)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Increased domestic supply in Mhlatuze catchment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Arial"/>
                          <a:cs typeface="Times New Roman"/>
                        </a:rPr>
                        <a:t>(% growth)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Increased domestic supply: Mtubatuba Scheme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Irrigation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WC/WDM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Arial"/>
                          <a:cs typeface="Times New Roman"/>
                        </a:rPr>
                        <a:t>(% saving on current use; phased in over 10 yrs.)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16360" marR="16360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8"/>
                    </a:solidFill>
                  </a:tcPr>
                </a:tc>
              </a:tr>
              <a:tr h="30918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Sc 1: Low growth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25%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0%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1%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1%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No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0%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521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Sc 2: Low-Medium growth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50%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0.5%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1%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2%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No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0%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8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Sc 3: Medium growth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75%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1%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2%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3%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Yes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0%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8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Sc 4: High growth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2%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3.5%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4%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Yes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0%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53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5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16360" marB="163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521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Sc 5: Water Efficient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75%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1%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2%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Arial"/>
                          <a:cs typeface="Times New Roman"/>
                        </a:rPr>
                        <a:t>3%</a:t>
                      </a:r>
                      <a:endParaRPr lang="en-GB" sz="1400" b="1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Yes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Arial"/>
                          <a:cs typeface="Times New Roman"/>
                          <a:sym typeface="Wingdings"/>
                        </a:rPr>
                        <a:t></a:t>
                      </a:r>
                      <a:endParaRPr lang="en-GB" sz="14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Urban: 15%</a:t>
                      </a:r>
                      <a:endParaRPr lang="en-GB" sz="14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 Narrow" panose="020B0606020202030204" pitchFamily="34" charset="0"/>
                          <a:ea typeface="Arial"/>
                          <a:cs typeface="Times New Roman"/>
                        </a:rPr>
                        <a:t>Industrial: 10%</a:t>
                      </a:r>
                      <a:endParaRPr lang="en-GB" sz="1400" b="1" dirty="0">
                        <a:effectLst/>
                        <a:latin typeface="Arial Narrow" panose="020B0606020202030204" pitchFamily="34" charset="0"/>
                        <a:ea typeface="Arial"/>
                        <a:cs typeface="Times New Roman"/>
                      </a:endParaRPr>
                    </a:p>
                  </a:txBody>
                  <a:tcPr marL="33304" marR="33304" marT="49664" marB="4966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500" y="6550223"/>
            <a:ext cx="727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Discuss Table 3.4 on page 20 of Workshop BID 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541337" y="649288"/>
            <a:ext cx="8431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Findings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95619"/>
            <a:ext cx="8845550" cy="5105181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1206500" y="4470400"/>
            <a:ext cx="990600" cy="431909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978400" y="2768600"/>
            <a:ext cx="546100" cy="431909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768600" y="3632254"/>
            <a:ext cx="546100" cy="431909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59296" y="4775364"/>
            <a:ext cx="266404" cy="3427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2613019" y="3435621"/>
            <a:ext cx="235555" cy="259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 flipV="1">
            <a:off x="4839493" y="2638439"/>
            <a:ext cx="218881" cy="193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79800" y="2298700"/>
            <a:ext cx="204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 smtClean="0">
                <a:solidFill>
                  <a:srgbClr val="FF0000"/>
                </a:solidFill>
              </a:rPr>
              <a:t>IDZ expansion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0074" y="3097067"/>
            <a:ext cx="195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 smtClean="0">
                <a:solidFill>
                  <a:srgbClr val="FF0000"/>
                </a:solidFill>
              </a:rPr>
              <a:t>IDZ expansion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5698" y="4955086"/>
            <a:ext cx="4097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 smtClean="0">
                <a:solidFill>
                  <a:srgbClr val="FF0000"/>
                </a:solidFill>
              </a:rPr>
              <a:t>Interval between old Tronox/ RBM mines closing and new mines commencing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Way Forward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38" y="1971180"/>
            <a:ext cx="79168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Source further information needed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Refine some water requirements following the workshop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Update scenarios as agreed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Write draft report &amp; disseminate for comment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7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436" y="2713511"/>
            <a:ext cx="7772400" cy="1122219"/>
          </a:xfrm>
        </p:spPr>
        <p:txBody>
          <a:bodyPr/>
          <a:lstStyle/>
          <a:p>
            <a:r>
              <a:rPr lang="en-ZA" altLang="en-US" sz="6000" dirty="0">
                <a:latin typeface="Monotype Corsiva" pitchFamily="66" charset="0"/>
              </a:rPr>
              <a:t>- Thank  you -</a:t>
            </a:r>
            <a:endParaRPr lang="en-GB" altLang="en-US" sz="6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2"/>
          <p:cNvSpPr>
            <a:spLocks noGrp="1"/>
          </p:cNvSpPr>
          <p:nvPr>
            <p:ph type="title" idx="4294967295"/>
          </p:nvPr>
        </p:nvSpPr>
        <p:spPr>
          <a:xfrm>
            <a:off x="0" y="203200"/>
            <a:ext cx="9144000" cy="633413"/>
          </a:xfrm>
          <a:prstGeom prst="rect">
            <a:avLst/>
          </a:prstGeo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ZA" altLang="en-US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NSDP: Key demand centres</a:t>
            </a:r>
          </a:p>
        </p:txBody>
      </p:sp>
      <p:pic>
        <p:nvPicPr>
          <p:cNvPr id="86019" name="Picture 4" descr="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3438"/>
            <a:ext cx="8863013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5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295689" y="2454502"/>
            <a:ext cx="6489700" cy="84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Slides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18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pic>
        <p:nvPicPr>
          <p:cNvPr id="1027" name="Picture 3" descr="C:\Users\Ceridwen.salisbury\AppData\Local\Microsoft\Windows\Temporary Internet Files\Content.Outlook\FGG9FX7V\ZoomedInArea_A4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2714" r="1710" b="1630"/>
          <a:stretch/>
        </p:blipFill>
        <p:spPr bwMode="auto">
          <a:xfrm>
            <a:off x="916660" y="1130300"/>
            <a:ext cx="7705846" cy="53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622300"/>
            <a:ext cx="8572500" cy="432955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Locality</a:t>
            </a:r>
            <a:r>
              <a:rPr lang="en-US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Map of the City of </a:t>
            </a:r>
            <a:r>
              <a:rPr lang="en-US" altLang="en-U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uMhlathuze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 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Municipality</a:t>
            </a:r>
            <a:endParaRPr lang="en-GB" alt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8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482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 (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cntd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Foskor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2838" y="2456320"/>
            <a:ext cx="76425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Utilize storm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water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captured on their own sites for their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two phosphoric acid plants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(1800m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month)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They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also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utilize storm water from BHP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Billiton (Hillside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reduce their municipal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raw water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uptake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Foskor are developing their own water reduction and efficiency plan for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858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482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 (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cntd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Mondi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2838" y="2456320"/>
            <a:ext cx="764254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Mondi implemented a program from 2005 which included a targeted reduction in their fresh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water consumption by approximately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15,000m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per day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 Water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Reduction Task Team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monitors water consumption against targets set within the Mill and attempts to remedy over-use</a:t>
            </a:r>
          </a:p>
        </p:txBody>
      </p:sp>
    </p:spTree>
    <p:extLst>
      <p:ext uri="{BB962C8B-B14F-4D97-AF65-F5344CB8AC3E}">
        <p14:creationId xmlns:p14="http://schemas.microsoft.com/office/powerpoint/2010/main" val="33395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482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 (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cntd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Richards Bay Coal Terminal (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RBTC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2838" y="2456320"/>
            <a:ext cx="76425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RBCT’s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Environmental Systems Upgrade Project (ESUP)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was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commissioned in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2009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Storm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water and water collected from the coal stockpiles is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channeled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into settling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ponds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This recycled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water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is used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for suppression of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dust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Their overall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consumption of potable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reduced by 75% (2010-2012)</a:t>
            </a:r>
          </a:p>
        </p:txBody>
      </p:sp>
    </p:spTree>
    <p:extLst>
      <p:ext uri="{BB962C8B-B14F-4D97-AF65-F5344CB8AC3E}">
        <p14:creationId xmlns:p14="http://schemas.microsoft.com/office/powerpoint/2010/main" val="12994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482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 (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cntd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64897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Richards Bay Minerals (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RBM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2838" y="2456320"/>
            <a:ext cx="76425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Awarded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first place by the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DWA  at the WC/WDM Sector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Awards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2013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RBM invested in reducing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freshwater abstraction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&amp; improving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both water recycling and efficiency of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use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Process water from smelting and processing activities is re-used at the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mine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Their Water Management Plan identifies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improved storm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and process water capturing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; expansion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their water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treatment plant;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and addressing water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efficiency of tails stacking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5018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7482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Water Efficiency (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cntd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75587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The Industrial Development Zone (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IDZ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2838" y="2456320"/>
            <a:ext cx="7642542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Environmental Management Framework for the Port Expansion and the IDZ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recognizes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need to ensure that appropriate demand-side management measures are implemented during the development of the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IDZ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It also has a strong focus though design requirements on the protection of water quality, both aquatic and marine</a:t>
            </a:r>
          </a:p>
        </p:txBody>
      </p:sp>
    </p:spTree>
    <p:extLst>
      <p:ext uri="{BB962C8B-B14F-4D97-AF65-F5344CB8AC3E}">
        <p14:creationId xmlns:p14="http://schemas.microsoft.com/office/powerpoint/2010/main" val="22016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129890"/>
              </p:ext>
            </p:extLst>
          </p:nvPr>
        </p:nvGraphicFramePr>
        <p:xfrm>
          <a:off x="152400" y="723904"/>
          <a:ext cx="8753475" cy="5766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7047"/>
                <a:gridCol w="1767047"/>
                <a:gridCol w="1010117"/>
                <a:gridCol w="1608276"/>
                <a:gridCol w="1608276"/>
                <a:gridCol w="992712"/>
              </a:tblGrid>
              <a:tr h="188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Type of Use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User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Water Quality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Treatment Works 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Source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Supplier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row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Industrial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Bayside Aluminium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Raw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Mzingazi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City of uMhlathuze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Mzingazi WTW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Mzingazi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City of uMhlathuze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Hillside Aluminium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Mzingazi WTW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Mzingazi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City of uMhlathuze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RBCT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Mzingazi WTW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Mzingazi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City of uMhlathuze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45522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Tongaat-Hulett and  Mondi Felixton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Potable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Raw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Tongaat Hulett WTW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Cubhu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River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City of uMhlathuze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Mondi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Nsezi WTW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Nsezi and Mhlathuze Weir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Water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Foskor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Clarified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Nsezi WTW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Nsezi and Mhlathuze Weir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Water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188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Mzingazi WTW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Mzingazi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Tronox (Hillendale)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Raw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Weir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Water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RBM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Raw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Nsezi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Water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188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Raw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Mfolozi River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RBM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188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Raw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Lake Nhlabane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RBM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Domestic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Richards Bay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Potable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Mzingazi TW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Lake Mzingazi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City of uMhlathuze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Richards Bay (supplementary supply)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Nsezi TW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Lake Nsezi and Mhlathuze Weir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Water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Empangeni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Nsezi TW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Lake Nsezi and Mhlathuze Weir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Mhlathuze Water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Nseleni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Mzingazi 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Lake Mzingazi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City of uMhlathuze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Esikhaleni, Felixton and Vulindlela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Esikhaleni 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Lake Cubhu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City of uMhlathuze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  <a:tr h="3218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Ngwelezane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Potable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Ngwelezane TW</a:t>
                      </a:r>
                      <a:endParaRPr lang="en-GB" sz="9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Mhlathuze River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City of uMhlathuze</a:t>
                      </a:r>
                      <a:endParaRPr lang="en-GB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21815" marR="21815" marT="21815" marB="21815" anchor="ctr"/>
                </a:tc>
              </a:tr>
            </a:tbl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8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9" y="711722"/>
            <a:ext cx="8035925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4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4200" y="762001"/>
            <a:ext cx="7696200" cy="977900"/>
          </a:xfrm>
          <a:prstGeom prst="rect">
            <a:avLst/>
          </a:prstGeo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l">
              <a:lnSpc>
                <a:spcPct val="80000"/>
              </a:lnSpc>
            </a:pPr>
            <a:r>
              <a:rPr altLang="en-US" sz="3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charset="-128"/>
                <a:cs typeface="+mn-cs"/>
              </a:rPr>
              <a:t>Reconciliation Strategies for large systems and metros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865313"/>
            <a:ext cx="69850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ZA" altLang="en-US" sz="2800" dirty="0" smtClean="0">
                <a:effectLst/>
                <a:ea typeface="ＭＳ Ｐゴシック" pitchFamily="34" charset="-128"/>
              </a:rPr>
              <a:t>Completed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smtClean="0">
                <a:ea typeface="ＭＳ Ｐゴシック" pitchFamily="34" charset="-128"/>
              </a:rPr>
              <a:t>Western Cape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smtClean="0">
                <a:ea typeface="ＭＳ Ｐゴシック" pitchFamily="34" charset="-128"/>
              </a:rPr>
              <a:t>Amatole system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smtClean="0">
                <a:ea typeface="ＭＳ Ｐゴシック" pitchFamily="34" charset="-128"/>
              </a:rPr>
              <a:t>Vaal River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smtClean="0">
                <a:ea typeface="ＭＳ Ｐゴシック" pitchFamily="34" charset="-128"/>
              </a:rPr>
              <a:t>Crocodile West </a:t>
            </a:r>
            <a:endParaRPr lang="en-ZA" altLang="en-US" sz="24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ZA" altLang="en-US" sz="2000" dirty="0" smtClean="0">
                <a:ea typeface="ＭＳ Ｐゴシック" pitchFamily="34" charset="-128"/>
              </a:rPr>
              <a:t>KZN Coastal Metropolitan areas 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err="1" smtClean="0">
                <a:ea typeface="ＭＳ Ｐゴシック" pitchFamily="34" charset="-128"/>
              </a:rPr>
              <a:t>Algoa</a:t>
            </a:r>
            <a:r>
              <a:rPr lang="en-ZA" altLang="en-US" sz="2000" dirty="0" smtClean="0">
                <a:ea typeface="ＭＳ Ｐゴシック" pitchFamily="34" charset="-128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smtClean="0">
                <a:ea typeface="ＭＳ Ｐゴシック" pitchFamily="34" charset="-128"/>
              </a:rPr>
              <a:t>Bloemfontein 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err="1" smtClean="0">
                <a:ea typeface="ＭＳ Ｐゴシック" pitchFamily="34" charset="-128"/>
              </a:rPr>
              <a:t>Outeniqua</a:t>
            </a:r>
            <a:endParaRPr lang="en-ZA" alt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ZA" altLang="en-US" sz="2800" dirty="0" smtClean="0">
                <a:effectLst/>
                <a:ea typeface="ＭＳ Ｐゴシック" pitchFamily="34" charset="-128"/>
              </a:rPr>
              <a:t>Current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err="1" smtClean="0">
                <a:ea typeface="ＭＳ Ｐゴシック" pitchFamily="34" charset="-128"/>
              </a:rPr>
              <a:t>Olifants</a:t>
            </a:r>
            <a:r>
              <a:rPr lang="en-ZA" altLang="en-US" sz="2000" dirty="0" smtClean="0">
                <a:ea typeface="ＭＳ Ｐゴシック" pitchFamily="34" charset="-128"/>
              </a:rPr>
              <a:t> system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err="1" smtClean="0">
                <a:ea typeface="ＭＳ Ｐゴシック" pitchFamily="34" charset="-128"/>
              </a:rPr>
              <a:t>Mbombela</a:t>
            </a:r>
            <a:r>
              <a:rPr lang="en-ZA" altLang="en-US" sz="2000" dirty="0" smtClean="0">
                <a:ea typeface="ＭＳ Ｐゴシック" pitchFamily="34" charset="-128"/>
              </a:rPr>
              <a:t> system</a:t>
            </a:r>
          </a:p>
          <a:p>
            <a:pPr lvl="1">
              <a:lnSpc>
                <a:spcPct val="80000"/>
              </a:lnSpc>
            </a:pPr>
            <a:r>
              <a:rPr lang="en-ZA" altLang="en-US" sz="2000" dirty="0" err="1" smtClean="0">
                <a:ea typeface="ＭＳ Ｐゴシック" pitchFamily="34" charset="-128"/>
              </a:rPr>
              <a:t>Levuvhu-Letaba</a:t>
            </a:r>
            <a:endParaRPr lang="en-ZA" alt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ZA" altLang="en-US" sz="2000" dirty="0" smtClean="0">
                <a:ea typeface="ＭＳ Ｐゴシック" pitchFamily="34" charset="-128"/>
              </a:rPr>
              <a:t>Richards Bay</a:t>
            </a:r>
            <a:endParaRPr lang="en-US" altLang="en-US" sz="20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6116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Purpose of Study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38" y="1679080"/>
            <a:ext cx="7891462" cy="4048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Development of a strategy for interventions to meet possible water requirements in Richards Bay &amp; surrounding towns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up to 2040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Determine potential options / groups of options – that form reconciliation scenarios – each of which could potentially be implemented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Identify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information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needed &amp; time frame to implement the strategy</a:t>
            </a:r>
          </a:p>
        </p:txBody>
      </p:sp>
    </p:spTree>
    <p:extLst>
      <p:ext uri="{BB962C8B-B14F-4D97-AF65-F5344CB8AC3E}">
        <p14:creationId xmlns:p14="http://schemas.microsoft.com/office/powerpoint/2010/main" val="30209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08038" y="875084"/>
            <a:ext cx="648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Purpose of Workshop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288" y="1666380"/>
            <a:ext cx="78914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GB" dirty="0" smtClean="0"/>
              <a:t>Opportunity for key stakeholders to comment on water use and future water requirements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GB" dirty="0" smtClean="0"/>
              <a:t>Review &amp; agree </a:t>
            </a:r>
            <a:r>
              <a:rPr lang="en-GB" dirty="0"/>
              <a:t>on </a:t>
            </a:r>
            <a:r>
              <a:rPr lang="en-GB" dirty="0" smtClean="0"/>
              <a:t>historic/current </a:t>
            </a:r>
            <a:r>
              <a:rPr lang="en-GB" dirty="0"/>
              <a:t>water requirements in the </a:t>
            </a:r>
            <a:r>
              <a:rPr lang="en-GB" dirty="0" smtClean="0"/>
              <a:t>supply area </a:t>
            </a:r>
            <a:endParaRPr lang="en-GB" dirty="0"/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GB" dirty="0" smtClean="0"/>
              <a:t>Review &amp; comment on proposed future </a:t>
            </a:r>
            <a:r>
              <a:rPr lang="en-GB" dirty="0"/>
              <a:t>water requirements scenarios to accommodate potential </a:t>
            </a:r>
            <a:r>
              <a:rPr lang="en-GB" dirty="0" smtClean="0"/>
              <a:t>growth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GB" dirty="0" smtClean="0"/>
              <a:t>Agree on scenarios to develop for further planning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776288" y="-12700"/>
            <a:ext cx="7458075" cy="661988"/>
            <a:chOff x="776288" y="-42217"/>
            <a:chExt cx="7458099" cy="661955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776288" y="250406"/>
              <a:ext cx="367347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Water Requirements Workshop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776288" y="-42217"/>
              <a:ext cx="7458099" cy="4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254061">
                      <a:alpha val="49000"/>
                    </a:srgbClr>
                  </a:solidFill>
                  <a:latin typeface="Gill Sans"/>
                  <a:ea typeface="+mn-ea"/>
                  <a:cs typeface="Gill Sans"/>
                </a:rPr>
                <a:t>RICHARDS BAY RECONCILIATION STRATEGY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5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urecon">
    <a:dk1>
      <a:srgbClr val="353D30"/>
    </a:dk1>
    <a:lt1>
      <a:sysClr val="window" lastClr="FFFFFF"/>
    </a:lt1>
    <a:dk2>
      <a:srgbClr val="009FDA"/>
    </a:dk2>
    <a:lt2>
      <a:srgbClr val="F1F8E5"/>
    </a:lt2>
    <a:accent1>
      <a:srgbClr val="7AB800"/>
    </a:accent1>
    <a:accent2>
      <a:srgbClr val="353D30"/>
    </a:accent2>
    <a:accent3>
      <a:srgbClr val="BABFB7"/>
    </a:accent3>
    <a:accent4>
      <a:srgbClr val="EFF0EF"/>
    </a:accent4>
    <a:accent5>
      <a:srgbClr val="C4E58E"/>
    </a:accent5>
    <a:accent6>
      <a:srgbClr val="FCD450"/>
    </a:accent6>
    <a:hlink>
      <a:srgbClr val="000000"/>
    </a:hlink>
    <a:folHlink>
      <a:srgbClr val="000000"/>
    </a:folHlink>
  </a:clrScheme>
  <a:fontScheme name="AureconHatch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3567</Words>
  <Application>Microsoft Office PowerPoint</Application>
  <PresentationFormat>On-screen Show (4:3)</PresentationFormat>
  <Paragraphs>931</Paragraphs>
  <Slides>68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NSDP: Key demand centres</vt:lpstr>
      <vt:lpstr>Reconciliation Strategies for large systems and metros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Population growth scenarios</vt:lpstr>
      <vt:lpstr>Economic growth scenarios</vt:lpstr>
      <vt:lpstr>Per capita income</vt:lpstr>
      <vt:lpstr>Translating population and economic growth into water demand</vt:lpstr>
      <vt:lpstr>Forecasts in context</vt:lpstr>
      <vt:lpstr>PowerPoint Presentation</vt:lpstr>
      <vt:lpstr>PowerPoint Presentation</vt:lpstr>
      <vt:lpstr>PowerPoint Presentation</vt:lpstr>
      <vt:lpstr>- Thank  you -</vt:lpstr>
      <vt:lpstr>PowerPoint Presentation</vt:lpstr>
      <vt:lpstr>Locality Map of the City of uMhlathuze Municipality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Erik van der Berg</cp:lastModifiedBy>
  <cp:revision>249</cp:revision>
  <dcterms:created xsi:type="dcterms:W3CDTF">2012-08-01T10:33:21Z</dcterms:created>
  <dcterms:modified xsi:type="dcterms:W3CDTF">2014-05-20T06:29:43Z</dcterms:modified>
</cp:coreProperties>
</file>